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15"/>
  </p:notesMasterIdLst>
  <p:sldIdLst>
    <p:sldId id="256" r:id="rId2"/>
    <p:sldId id="257" r:id="rId3"/>
    <p:sldId id="265" r:id="rId4"/>
    <p:sldId id="266" r:id="rId5"/>
    <p:sldId id="260" r:id="rId6"/>
    <p:sldId id="272" r:id="rId7"/>
    <p:sldId id="268" r:id="rId8"/>
    <p:sldId id="269" r:id="rId9"/>
    <p:sldId id="271" r:id="rId10"/>
    <p:sldId id="273" r:id="rId11"/>
    <p:sldId id="274" r:id="rId12"/>
    <p:sldId id="275"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20"/>
    <p:restoredTop sz="95801"/>
  </p:normalViewPr>
  <p:slideViewPr>
    <p:cSldViewPr snapToGrid="0" snapToObjects="1">
      <p:cViewPr>
        <p:scale>
          <a:sx n="100" d="100"/>
          <a:sy n="100" d="100"/>
        </p:scale>
        <p:origin x="144" y="3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65E1A3-6F72-0F46-A357-EC154B254FE1}"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E9150B0F-0CFB-6748-BAD1-A406892CDFF2}">
      <dgm:prSet phldrT="[Text]"/>
      <dgm:spPr/>
      <dgm:t>
        <a:bodyPr/>
        <a:lstStyle/>
        <a:p>
          <a:r>
            <a:rPr lang="en-US" dirty="0" smtClean="0"/>
            <a:t>Step1</a:t>
          </a:r>
          <a:endParaRPr lang="en-US" dirty="0"/>
        </a:p>
      </dgm:t>
    </dgm:pt>
    <dgm:pt modelId="{CA376869-AD0A-3D48-85BC-2A9237D7F5CA}" type="parTrans" cxnId="{AB4C4272-E7B1-2043-BEAA-94F27E046BE2}">
      <dgm:prSet/>
      <dgm:spPr/>
      <dgm:t>
        <a:bodyPr/>
        <a:lstStyle/>
        <a:p>
          <a:endParaRPr lang="en-US"/>
        </a:p>
      </dgm:t>
    </dgm:pt>
    <dgm:pt modelId="{71285366-FBA0-E64D-84A4-E5043671DB01}" type="sibTrans" cxnId="{AB4C4272-E7B1-2043-BEAA-94F27E046BE2}">
      <dgm:prSet/>
      <dgm:spPr/>
      <dgm:t>
        <a:bodyPr/>
        <a:lstStyle/>
        <a:p>
          <a:endParaRPr lang="en-US"/>
        </a:p>
      </dgm:t>
    </dgm:pt>
    <dgm:pt modelId="{DC1B79DD-0B9D-CA4E-B102-FB0B6A8C6BBF}">
      <dgm:prSet phldrT="[Text]"/>
      <dgm:spPr/>
      <dgm:t>
        <a:bodyPr/>
        <a:lstStyle/>
        <a:p>
          <a:r>
            <a:rPr lang="en-US" dirty="0" smtClean="0"/>
            <a:t>Step2</a:t>
          </a:r>
          <a:endParaRPr lang="en-US" dirty="0"/>
        </a:p>
      </dgm:t>
    </dgm:pt>
    <dgm:pt modelId="{736275B6-9B2A-774B-97EC-8F637A7B6BE2}" type="parTrans" cxnId="{1E19D1D5-DC99-5548-9709-0A6F8E87E083}">
      <dgm:prSet/>
      <dgm:spPr/>
      <dgm:t>
        <a:bodyPr/>
        <a:lstStyle/>
        <a:p>
          <a:endParaRPr lang="en-US"/>
        </a:p>
      </dgm:t>
    </dgm:pt>
    <dgm:pt modelId="{86BFD95A-4E7A-C14B-85E8-ABA414FFD6AA}" type="sibTrans" cxnId="{1E19D1D5-DC99-5548-9709-0A6F8E87E083}">
      <dgm:prSet/>
      <dgm:spPr/>
      <dgm:t>
        <a:bodyPr/>
        <a:lstStyle/>
        <a:p>
          <a:endParaRPr lang="en-US"/>
        </a:p>
      </dgm:t>
    </dgm:pt>
    <dgm:pt modelId="{BC6FAC5B-5672-584B-A279-DBF7646D60FE}">
      <dgm:prSet phldrT="[Text]"/>
      <dgm:spPr/>
      <dgm:t>
        <a:bodyPr/>
        <a:lstStyle/>
        <a:p>
          <a:r>
            <a:rPr lang="en-US" dirty="0" smtClean="0"/>
            <a:t>Step3</a:t>
          </a:r>
          <a:endParaRPr lang="en-US" dirty="0"/>
        </a:p>
      </dgm:t>
    </dgm:pt>
    <dgm:pt modelId="{FE9C0B00-2623-EA47-B45C-CD371C47FB30}" type="sibTrans" cxnId="{BD3AF5BB-5AF4-0447-824C-1D8C141FC145}">
      <dgm:prSet/>
      <dgm:spPr/>
      <dgm:t>
        <a:bodyPr/>
        <a:lstStyle/>
        <a:p>
          <a:endParaRPr lang="en-US"/>
        </a:p>
      </dgm:t>
    </dgm:pt>
    <dgm:pt modelId="{7CEEA85F-5777-D842-AECC-A0F66FF8DC43}" type="parTrans" cxnId="{BD3AF5BB-5AF4-0447-824C-1D8C141FC145}">
      <dgm:prSet/>
      <dgm:spPr/>
      <dgm:t>
        <a:bodyPr/>
        <a:lstStyle/>
        <a:p>
          <a:endParaRPr lang="en-US"/>
        </a:p>
      </dgm:t>
    </dgm:pt>
    <dgm:pt modelId="{20FEC49E-5986-3A44-A18C-46BB4402CFBB}" type="pres">
      <dgm:prSet presAssocID="{F165E1A3-6F72-0F46-A357-EC154B254FE1}" presName="linearFlow" presStyleCnt="0">
        <dgm:presLayoutVars>
          <dgm:dir/>
          <dgm:animLvl val="lvl"/>
          <dgm:resizeHandles val="exact"/>
        </dgm:presLayoutVars>
      </dgm:prSet>
      <dgm:spPr/>
    </dgm:pt>
    <dgm:pt modelId="{6249B777-EFB0-1A41-BE51-B433533DCA5C}" type="pres">
      <dgm:prSet presAssocID="{E9150B0F-0CFB-6748-BAD1-A406892CDFF2}" presName="composite" presStyleCnt="0"/>
      <dgm:spPr/>
    </dgm:pt>
    <dgm:pt modelId="{CE8D0D83-1637-5D43-91FF-FA2F0C7BFD21}" type="pres">
      <dgm:prSet presAssocID="{E9150B0F-0CFB-6748-BAD1-A406892CDFF2}" presName="parentText" presStyleLbl="alignNode1" presStyleIdx="0" presStyleCnt="3">
        <dgm:presLayoutVars>
          <dgm:chMax val="1"/>
          <dgm:bulletEnabled val="1"/>
        </dgm:presLayoutVars>
      </dgm:prSet>
      <dgm:spPr/>
    </dgm:pt>
    <dgm:pt modelId="{06B1BE36-C87C-974B-B886-85DBAD63AADD}" type="pres">
      <dgm:prSet presAssocID="{E9150B0F-0CFB-6748-BAD1-A406892CDFF2}" presName="descendantText" presStyleLbl="alignAcc1" presStyleIdx="0" presStyleCnt="3" custScaleX="100570" custLinFactNeighborX="544" custLinFactNeighborY="-7624">
        <dgm:presLayoutVars>
          <dgm:bulletEnabled val="1"/>
        </dgm:presLayoutVars>
      </dgm:prSet>
      <dgm:spPr>
        <a:ln w="9525">
          <a:solidFill>
            <a:schemeClr val="accent1"/>
          </a:solidFill>
        </a:ln>
      </dgm:spPr>
      <dgm:t>
        <a:bodyPr/>
        <a:lstStyle/>
        <a:p>
          <a:endParaRPr lang="en-US"/>
        </a:p>
      </dgm:t>
    </dgm:pt>
    <dgm:pt modelId="{CFB49CEF-BEB6-4E49-A85E-6FAB9F8C28B2}" type="pres">
      <dgm:prSet presAssocID="{71285366-FBA0-E64D-84A4-E5043671DB01}" presName="sp" presStyleCnt="0"/>
      <dgm:spPr/>
    </dgm:pt>
    <dgm:pt modelId="{C0572A7D-846B-0041-929F-7580B66E209A}" type="pres">
      <dgm:prSet presAssocID="{DC1B79DD-0B9D-CA4E-B102-FB0B6A8C6BBF}" presName="composite" presStyleCnt="0"/>
      <dgm:spPr/>
    </dgm:pt>
    <dgm:pt modelId="{60107AA2-BA6B-D44C-8019-56E2B7E5D094}" type="pres">
      <dgm:prSet presAssocID="{DC1B79DD-0B9D-CA4E-B102-FB0B6A8C6BBF}" presName="parentText" presStyleLbl="alignNode1" presStyleIdx="1" presStyleCnt="3">
        <dgm:presLayoutVars>
          <dgm:chMax val="1"/>
          <dgm:bulletEnabled val="1"/>
        </dgm:presLayoutVars>
      </dgm:prSet>
      <dgm:spPr/>
      <dgm:t>
        <a:bodyPr/>
        <a:lstStyle/>
        <a:p>
          <a:endParaRPr lang="en-US"/>
        </a:p>
      </dgm:t>
    </dgm:pt>
    <dgm:pt modelId="{510ADF2B-F679-E248-AE52-C190763CC0B3}" type="pres">
      <dgm:prSet presAssocID="{DC1B79DD-0B9D-CA4E-B102-FB0B6A8C6BBF}" presName="descendantText" presStyleLbl="alignAcc1" presStyleIdx="1" presStyleCnt="3">
        <dgm:presLayoutVars>
          <dgm:bulletEnabled val="1"/>
        </dgm:presLayoutVars>
      </dgm:prSet>
      <dgm:spPr/>
      <dgm:t>
        <a:bodyPr/>
        <a:lstStyle/>
        <a:p>
          <a:endParaRPr lang="en-US"/>
        </a:p>
      </dgm:t>
    </dgm:pt>
    <dgm:pt modelId="{42A36DEB-7E30-CD45-986F-D74DA27753AA}" type="pres">
      <dgm:prSet presAssocID="{86BFD95A-4E7A-C14B-85E8-ABA414FFD6AA}" presName="sp" presStyleCnt="0"/>
      <dgm:spPr/>
    </dgm:pt>
    <dgm:pt modelId="{135E6340-C997-264A-BF66-51E6A28A353B}" type="pres">
      <dgm:prSet presAssocID="{BC6FAC5B-5672-584B-A279-DBF7646D60FE}" presName="composite" presStyleCnt="0"/>
      <dgm:spPr/>
    </dgm:pt>
    <dgm:pt modelId="{7C24E435-C224-B64C-8609-4F69BD819D36}" type="pres">
      <dgm:prSet presAssocID="{BC6FAC5B-5672-584B-A279-DBF7646D60FE}" presName="parentText" presStyleLbl="alignNode1" presStyleIdx="2" presStyleCnt="3">
        <dgm:presLayoutVars>
          <dgm:chMax val="1"/>
          <dgm:bulletEnabled val="1"/>
        </dgm:presLayoutVars>
      </dgm:prSet>
      <dgm:spPr/>
      <dgm:t>
        <a:bodyPr/>
        <a:lstStyle/>
        <a:p>
          <a:endParaRPr lang="en-US"/>
        </a:p>
      </dgm:t>
    </dgm:pt>
    <dgm:pt modelId="{D506DD9B-16FF-0847-90A8-1DEA2BCE4744}" type="pres">
      <dgm:prSet presAssocID="{BC6FAC5B-5672-584B-A279-DBF7646D60FE}" presName="descendantText" presStyleLbl="alignAcc1" presStyleIdx="2" presStyleCnt="3">
        <dgm:presLayoutVars>
          <dgm:bulletEnabled val="1"/>
        </dgm:presLayoutVars>
      </dgm:prSet>
      <dgm:spPr/>
      <dgm:t>
        <a:bodyPr/>
        <a:lstStyle/>
        <a:p>
          <a:endParaRPr lang="en-US"/>
        </a:p>
      </dgm:t>
    </dgm:pt>
  </dgm:ptLst>
  <dgm:cxnLst>
    <dgm:cxn modelId="{AB4C4272-E7B1-2043-BEAA-94F27E046BE2}" srcId="{F165E1A3-6F72-0F46-A357-EC154B254FE1}" destId="{E9150B0F-0CFB-6748-BAD1-A406892CDFF2}" srcOrd="0" destOrd="0" parTransId="{CA376869-AD0A-3D48-85BC-2A9237D7F5CA}" sibTransId="{71285366-FBA0-E64D-84A4-E5043671DB01}"/>
    <dgm:cxn modelId="{75C68275-95E1-BA4E-9E95-C116BB80E9EA}" type="presOf" srcId="{E9150B0F-0CFB-6748-BAD1-A406892CDFF2}" destId="{CE8D0D83-1637-5D43-91FF-FA2F0C7BFD21}" srcOrd="0" destOrd="0" presId="urn:microsoft.com/office/officeart/2005/8/layout/chevron2"/>
    <dgm:cxn modelId="{1E19D1D5-DC99-5548-9709-0A6F8E87E083}" srcId="{F165E1A3-6F72-0F46-A357-EC154B254FE1}" destId="{DC1B79DD-0B9D-CA4E-B102-FB0B6A8C6BBF}" srcOrd="1" destOrd="0" parTransId="{736275B6-9B2A-774B-97EC-8F637A7B6BE2}" sibTransId="{86BFD95A-4E7A-C14B-85E8-ABA414FFD6AA}"/>
    <dgm:cxn modelId="{BD3AF5BB-5AF4-0447-824C-1D8C141FC145}" srcId="{F165E1A3-6F72-0F46-A357-EC154B254FE1}" destId="{BC6FAC5B-5672-584B-A279-DBF7646D60FE}" srcOrd="2" destOrd="0" parTransId="{7CEEA85F-5777-D842-AECC-A0F66FF8DC43}" sibTransId="{FE9C0B00-2623-EA47-B45C-CD371C47FB30}"/>
    <dgm:cxn modelId="{F663D12F-B7E9-2249-AF77-B36DF092A03F}" type="presOf" srcId="{F165E1A3-6F72-0F46-A357-EC154B254FE1}" destId="{20FEC49E-5986-3A44-A18C-46BB4402CFBB}" srcOrd="0" destOrd="0" presId="urn:microsoft.com/office/officeart/2005/8/layout/chevron2"/>
    <dgm:cxn modelId="{8830752E-321B-EF4C-8568-E534F421C01F}" type="presOf" srcId="{BC6FAC5B-5672-584B-A279-DBF7646D60FE}" destId="{7C24E435-C224-B64C-8609-4F69BD819D36}" srcOrd="0" destOrd="0" presId="urn:microsoft.com/office/officeart/2005/8/layout/chevron2"/>
    <dgm:cxn modelId="{5EADDE3C-2699-A94D-A08C-F7BB729E35C2}" type="presOf" srcId="{DC1B79DD-0B9D-CA4E-B102-FB0B6A8C6BBF}" destId="{60107AA2-BA6B-D44C-8019-56E2B7E5D094}" srcOrd="0" destOrd="0" presId="urn:microsoft.com/office/officeart/2005/8/layout/chevron2"/>
    <dgm:cxn modelId="{B5F6BA43-F8B5-184C-B094-E16F4F138789}" type="presParOf" srcId="{20FEC49E-5986-3A44-A18C-46BB4402CFBB}" destId="{6249B777-EFB0-1A41-BE51-B433533DCA5C}" srcOrd="0" destOrd="0" presId="urn:microsoft.com/office/officeart/2005/8/layout/chevron2"/>
    <dgm:cxn modelId="{9176E4CD-9261-8A43-BE6A-46FA74148679}" type="presParOf" srcId="{6249B777-EFB0-1A41-BE51-B433533DCA5C}" destId="{CE8D0D83-1637-5D43-91FF-FA2F0C7BFD21}" srcOrd="0" destOrd="0" presId="urn:microsoft.com/office/officeart/2005/8/layout/chevron2"/>
    <dgm:cxn modelId="{6C98340F-0971-EA45-B19B-7FC70760F359}" type="presParOf" srcId="{6249B777-EFB0-1A41-BE51-B433533DCA5C}" destId="{06B1BE36-C87C-974B-B886-85DBAD63AADD}" srcOrd="1" destOrd="0" presId="urn:microsoft.com/office/officeart/2005/8/layout/chevron2"/>
    <dgm:cxn modelId="{B6122654-D124-AA4A-B86A-57C7932EE058}" type="presParOf" srcId="{20FEC49E-5986-3A44-A18C-46BB4402CFBB}" destId="{CFB49CEF-BEB6-4E49-A85E-6FAB9F8C28B2}" srcOrd="1" destOrd="0" presId="urn:microsoft.com/office/officeart/2005/8/layout/chevron2"/>
    <dgm:cxn modelId="{B2EA1002-09F8-8D4D-ADEA-258C71ACCC0D}" type="presParOf" srcId="{20FEC49E-5986-3A44-A18C-46BB4402CFBB}" destId="{C0572A7D-846B-0041-929F-7580B66E209A}" srcOrd="2" destOrd="0" presId="urn:microsoft.com/office/officeart/2005/8/layout/chevron2"/>
    <dgm:cxn modelId="{830A428A-17FA-EA49-B72D-40C55AD4CC16}" type="presParOf" srcId="{C0572A7D-846B-0041-929F-7580B66E209A}" destId="{60107AA2-BA6B-D44C-8019-56E2B7E5D094}" srcOrd="0" destOrd="0" presId="urn:microsoft.com/office/officeart/2005/8/layout/chevron2"/>
    <dgm:cxn modelId="{B4D98CD7-B4E1-4E44-8F3C-601A0EDB2375}" type="presParOf" srcId="{C0572A7D-846B-0041-929F-7580B66E209A}" destId="{510ADF2B-F679-E248-AE52-C190763CC0B3}" srcOrd="1" destOrd="0" presId="urn:microsoft.com/office/officeart/2005/8/layout/chevron2"/>
    <dgm:cxn modelId="{6D5268AC-008C-6647-BF3E-26A0F105938B}" type="presParOf" srcId="{20FEC49E-5986-3A44-A18C-46BB4402CFBB}" destId="{42A36DEB-7E30-CD45-986F-D74DA27753AA}" srcOrd="3" destOrd="0" presId="urn:microsoft.com/office/officeart/2005/8/layout/chevron2"/>
    <dgm:cxn modelId="{83093809-8F9E-D84B-B514-81D81E38BA49}" type="presParOf" srcId="{20FEC49E-5986-3A44-A18C-46BB4402CFBB}" destId="{135E6340-C997-264A-BF66-51E6A28A353B}" srcOrd="4" destOrd="0" presId="urn:microsoft.com/office/officeart/2005/8/layout/chevron2"/>
    <dgm:cxn modelId="{5426039F-70CA-0E4B-98BA-55D334E9B888}" type="presParOf" srcId="{135E6340-C997-264A-BF66-51E6A28A353B}" destId="{7C24E435-C224-B64C-8609-4F69BD819D36}" srcOrd="0" destOrd="0" presId="urn:microsoft.com/office/officeart/2005/8/layout/chevron2"/>
    <dgm:cxn modelId="{5FD27814-4452-7D4C-AE03-B898B447C780}" type="presParOf" srcId="{135E6340-C997-264A-BF66-51E6A28A353B}" destId="{D506DD9B-16FF-0847-90A8-1DEA2BCE474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D0D83-1637-5D43-91FF-FA2F0C7BFD21}">
      <dsp:nvSpPr>
        <dsp:cNvPr id="0" name=""/>
        <dsp:cNvSpPr/>
      </dsp:nvSpPr>
      <dsp:spPr>
        <a:xfrm rot="5400000">
          <a:off x="-238582" y="231636"/>
          <a:ext cx="1529490" cy="1070643"/>
        </a:xfrm>
        <a:prstGeom prst="chevron">
          <a:avLst/>
        </a:prstGeom>
        <a:blipFill rotWithShape="0">
          <a:blip xmlns:r="http://schemas.openxmlformats.org/officeDocument/2006/relationships" r:embed="rId1">
            <a:duotone>
              <a:schemeClr val="accent1">
                <a:hueOff val="0"/>
                <a:satOff val="0"/>
                <a:lumOff val="0"/>
                <a:alphaOff val="0"/>
                <a:shade val="36000"/>
                <a:satMod val="120000"/>
              </a:schemeClr>
              <a:schemeClr val="accent1">
                <a:hueOff val="0"/>
                <a:satOff val="0"/>
                <a:lumOff val="0"/>
                <a:alphaOff val="0"/>
                <a:tint val="40000"/>
              </a:schemeClr>
            </a:duotone>
          </a:blip>
          <a:tile tx="0" ty="0" sx="60000" sy="59000" flip="none" algn="tl"/>
        </a:blipFill>
        <a:ln w="6350" cap="flat" cmpd="sng" algn="ctr">
          <a:solidFill>
            <a:schemeClr val="accent1">
              <a:hueOff val="0"/>
              <a:satOff val="0"/>
              <a:lumOff val="0"/>
              <a:alphaOff val="0"/>
            </a:schemeClr>
          </a:solidFill>
          <a:prstDash val="solid"/>
        </a:ln>
        <a:effectLst>
          <a:softEdge rad="12700"/>
        </a:effectLst>
      </dsp:spPr>
      <dsp:style>
        <a:lnRef idx="1">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t>Step1</a:t>
          </a:r>
          <a:endParaRPr lang="en-US" sz="3100" kern="1200" dirty="0"/>
        </a:p>
      </dsp:txBody>
      <dsp:txXfrm rot="-5400000">
        <a:off x="-9158" y="537535"/>
        <a:ext cx="1070643" cy="458847"/>
      </dsp:txXfrm>
    </dsp:sp>
    <dsp:sp modelId="{06B1BE36-C87C-974B-B886-85DBAD63AADD}">
      <dsp:nvSpPr>
        <dsp:cNvPr id="0" name=""/>
        <dsp:cNvSpPr/>
      </dsp:nvSpPr>
      <dsp:spPr>
        <a:xfrm rot="5400000">
          <a:off x="3777960" y="-2734792"/>
          <a:ext cx="994168" cy="6463754"/>
        </a:xfrm>
        <a:prstGeom prst="round2SameRect">
          <a:avLst/>
        </a:prstGeom>
        <a:solidFill>
          <a:schemeClr val="lt1">
            <a:alpha val="90000"/>
            <a:hueOff val="0"/>
            <a:satOff val="0"/>
            <a:lumOff val="0"/>
            <a:alphaOff val="0"/>
          </a:schemeClr>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sp>
    <dsp:sp modelId="{60107AA2-BA6B-D44C-8019-56E2B7E5D094}">
      <dsp:nvSpPr>
        <dsp:cNvPr id="0" name=""/>
        <dsp:cNvSpPr/>
      </dsp:nvSpPr>
      <dsp:spPr>
        <a:xfrm rot="5400000">
          <a:off x="-238582" y="1566191"/>
          <a:ext cx="1529490" cy="1070643"/>
        </a:xfrm>
        <a:prstGeom prst="chevron">
          <a:avLst/>
        </a:prstGeom>
        <a:blipFill rotWithShape="0">
          <a:blip xmlns:r="http://schemas.openxmlformats.org/officeDocument/2006/relationships" r:embed="rId1">
            <a:duotone>
              <a:schemeClr val="accent1">
                <a:hueOff val="0"/>
                <a:satOff val="0"/>
                <a:lumOff val="0"/>
                <a:alphaOff val="0"/>
                <a:shade val="36000"/>
                <a:satMod val="120000"/>
              </a:schemeClr>
              <a:schemeClr val="accent1">
                <a:hueOff val="0"/>
                <a:satOff val="0"/>
                <a:lumOff val="0"/>
                <a:alphaOff val="0"/>
                <a:tint val="40000"/>
              </a:schemeClr>
            </a:duotone>
          </a:blip>
          <a:tile tx="0" ty="0" sx="60000" sy="59000" flip="none" algn="tl"/>
        </a:blipFill>
        <a:ln w="6350" cap="flat" cmpd="sng" algn="ctr">
          <a:solidFill>
            <a:schemeClr val="accent1">
              <a:hueOff val="0"/>
              <a:satOff val="0"/>
              <a:lumOff val="0"/>
              <a:alphaOff val="0"/>
            </a:schemeClr>
          </a:solidFill>
          <a:prstDash val="solid"/>
        </a:ln>
        <a:effectLst>
          <a:softEdge rad="12700"/>
        </a:effectLst>
      </dsp:spPr>
      <dsp:style>
        <a:lnRef idx="1">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t>Step2</a:t>
          </a:r>
          <a:endParaRPr lang="en-US" sz="3100" kern="1200" dirty="0"/>
        </a:p>
      </dsp:txBody>
      <dsp:txXfrm rot="-5400000">
        <a:off x="-9158" y="1872090"/>
        <a:ext cx="1070643" cy="458847"/>
      </dsp:txXfrm>
    </dsp:sp>
    <dsp:sp modelId="{510ADF2B-F679-E248-AE52-C190763CC0B3}">
      <dsp:nvSpPr>
        <dsp:cNvPr id="0" name=""/>
        <dsp:cNvSpPr/>
      </dsp:nvSpPr>
      <dsp:spPr>
        <a:xfrm rot="5400000">
          <a:off x="3777960" y="-1379707"/>
          <a:ext cx="994168" cy="6427119"/>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C24E435-C224-B64C-8609-4F69BD819D36}">
      <dsp:nvSpPr>
        <dsp:cNvPr id="0" name=""/>
        <dsp:cNvSpPr/>
      </dsp:nvSpPr>
      <dsp:spPr>
        <a:xfrm rot="5400000">
          <a:off x="-238582" y="2900747"/>
          <a:ext cx="1529490" cy="1070643"/>
        </a:xfrm>
        <a:prstGeom prst="chevron">
          <a:avLst/>
        </a:prstGeom>
        <a:blipFill rotWithShape="0">
          <a:blip xmlns:r="http://schemas.openxmlformats.org/officeDocument/2006/relationships" r:embed="rId1">
            <a:duotone>
              <a:schemeClr val="accent1">
                <a:hueOff val="0"/>
                <a:satOff val="0"/>
                <a:lumOff val="0"/>
                <a:alphaOff val="0"/>
                <a:shade val="36000"/>
                <a:satMod val="120000"/>
              </a:schemeClr>
              <a:schemeClr val="accent1">
                <a:hueOff val="0"/>
                <a:satOff val="0"/>
                <a:lumOff val="0"/>
                <a:alphaOff val="0"/>
                <a:tint val="40000"/>
              </a:schemeClr>
            </a:duotone>
          </a:blip>
          <a:tile tx="0" ty="0" sx="60000" sy="59000" flip="none" algn="tl"/>
        </a:blipFill>
        <a:ln w="6350" cap="flat" cmpd="sng" algn="ctr">
          <a:solidFill>
            <a:schemeClr val="accent1">
              <a:hueOff val="0"/>
              <a:satOff val="0"/>
              <a:lumOff val="0"/>
              <a:alphaOff val="0"/>
            </a:schemeClr>
          </a:solidFill>
          <a:prstDash val="solid"/>
        </a:ln>
        <a:effectLst>
          <a:softEdge rad="12700"/>
        </a:effectLst>
      </dsp:spPr>
      <dsp:style>
        <a:lnRef idx="1">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t>Step3</a:t>
          </a:r>
          <a:endParaRPr lang="en-US" sz="3100" kern="1200" dirty="0"/>
        </a:p>
      </dsp:txBody>
      <dsp:txXfrm rot="-5400000">
        <a:off x="-9158" y="3206646"/>
        <a:ext cx="1070643" cy="458847"/>
      </dsp:txXfrm>
    </dsp:sp>
    <dsp:sp modelId="{D506DD9B-16FF-0847-90A8-1DEA2BCE4744}">
      <dsp:nvSpPr>
        <dsp:cNvPr id="0" name=""/>
        <dsp:cNvSpPr/>
      </dsp:nvSpPr>
      <dsp:spPr>
        <a:xfrm rot="5400000">
          <a:off x="3777960" y="-45151"/>
          <a:ext cx="994168" cy="6427119"/>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82350-1968-684B-A2D1-7D920D5A5ADA}" type="datetimeFigureOut">
              <a:rPr lang="en-US" smtClean="0"/>
              <a:t>10/31/17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D82BFA-DACB-844C-8027-D8921DDFCB78}" type="slidenum">
              <a:rPr lang="en-US" smtClean="0"/>
              <a:t>‹#›</a:t>
            </a:fld>
            <a:endParaRPr lang="en-US"/>
          </a:p>
        </p:txBody>
      </p:sp>
    </p:spTree>
    <p:extLst>
      <p:ext uri="{BB962C8B-B14F-4D97-AF65-F5344CB8AC3E}">
        <p14:creationId xmlns:p14="http://schemas.microsoft.com/office/powerpoint/2010/main" val="1931279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82BFA-DACB-844C-8027-D8921DDFCB78}" type="slidenum">
              <a:rPr lang="en-US" smtClean="0"/>
              <a:t>1</a:t>
            </a:fld>
            <a:endParaRPr lang="en-US"/>
          </a:p>
        </p:txBody>
      </p:sp>
    </p:spTree>
    <p:extLst>
      <p:ext uri="{BB962C8B-B14F-4D97-AF65-F5344CB8AC3E}">
        <p14:creationId xmlns:p14="http://schemas.microsoft.com/office/powerpoint/2010/main" val="431724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  </a:t>
            </a:r>
            <a:endParaRPr lang="en-US" dirty="0"/>
          </a:p>
        </p:txBody>
      </p:sp>
      <p:sp>
        <p:nvSpPr>
          <p:cNvPr id="4" name="Slide Number Placeholder 3"/>
          <p:cNvSpPr>
            <a:spLocks noGrp="1"/>
          </p:cNvSpPr>
          <p:nvPr>
            <p:ph type="sldNum" sz="quarter" idx="10"/>
          </p:nvPr>
        </p:nvSpPr>
        <p:spPr/>
        <p:txBody>
          <a:bodyPr/>
          <a:lstStyle/>
          <a:p>
            <a:fld id="{9DD82BFA-DACB-844C-8027-D8921DDFCB78}" type="slidenum">
              <a:rPr lang="en-US" smtClean="0"/>
              <a:t>2</a:t>
            </a:fld>
            <a:endParaRPr lang="en-US"/>
          </a:p>
        </p:txBody>
      </p:sp>
    </p:spTree>
    <p:extLst>
      <p:ext uri="{BB962C8B-B14F-4D97-AF65-F5344CB8AC3E}">
        <p14:creationId xmlns:p14="http://schemas.microsoft.com/office/powerpoint/2010/main" val="1942177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82BFA-DACB-844C-8027-D8921DDFCB78}" type="slidenum">
              <a:rPr lang="en-US" smtClean="0"/>
              <a:t>3</a:t>
            </a:fld>
            <a:endParaRPr lang="en-US"/>
          </a:p>
        </p:txBody>
      </p:sp>
    </p:spTree>
    <p:extLst>
      <p:ext uri="{BB962C8B-B14F-4D97-AF65-F5344CB8AC3E}">
        <p14:creationId xmlns:p14="http://schemas.microsoft.com/office/powerpoint/2010/main" val="357170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82BFA-DACB-844C-8027-D8921DDFCB78}" type="slidenum">
              <a:rPr lang="en-US" smtClean="0"/>
              <a:t>4</a:t>
            </a:fld>
            <a:endParaRPr lang="en-US"/>
          </a:p>
        </p:txBody>
      </p:sp>
    </p:spTree>
    <p:extLst>
      <p:ext uri="{BB962C8B-B14F-4D97-AF65-F5344CB8AC3E}">
        <p14:creationId xmlns:p14="http://schemas.microsoft.com/office/powerpoint/2010/main" val="370364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--HOGs</a:t>
            </a:r>
            <a:r>
              <a:rPr lang="en-US" baseline="0" dirty="0" smtClean="0"/>
              <a:t> features</a:t>
            </a:r>
          </a:p>
          <a:p>
            <a:r>
              <a:rPr lang="en-US" baseline="0" dirty="0" smtClean="0"/>
              <a:t>--</a:t>
            </a:r>
            <a:r>
              <a:rPr lang="en-US" baseline="0" dirty="0" err="1" smtClean="0"/>
              <a:t>Visulize</a:t>
            </a:r>
            <a:r>
              <a:rPr lang="en-US" baseline="0" dirty="0" smtClean="0"/>
              <a:t> Cross-Validation Results for GBM and SVM</a:t>
            </a:r>
          </a:p>
        </p:txBody>
      </p:sp>
      <p:sp>
        <p:nvSpPr>
          <p:cNvPr id="4" name="Slide Number Placeholder 3"/>
          <p:cNvSpPr>
            <a:spLocks noGrp="1"/>
          </p:cNvSpPr>
          <p:nvPr>
            <p:ph type="sldNum" sz="quarter" idx="10"/>
          </p:nvPr>
        </p:nvSpPr>
        <p:spPr/>
        <p:txBody>
          <a:bodyPr/>
          <a:lstStyle/>
          <a:p>
            <a:fld id="{9DD82BFA-DACB-844C-8027-D8921DDFCB78}" type="slidenum">
              <a:rPr lang="en-US" smtClean="0"/>
              <a:t>7</a:t>
            </a:fld>
            <a:endParaRPr lang="en-US"/>
          </a:p>
        </p:txBody>
      </p:sp>
    </p:spTree>
    <p:extLst>
      <p:ext uri="{BB962C8B-B14F-4D97-AF65-F5344CB8AC3E}">
        <p14:creationId xmlns:p14="http://schemas.microsoft.com/office/powerpoint/2010/main" val="1218134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Train</a:t>
            </a:r>
            <a:r>
              <a:rPr lang="en-US" baseline="0" dirty="0" smtClean="0"/>
              <a:t> the model with all training data using best </a:t>
            </a:r>
            <a:r>
              <a:rPr lang="en-US" baseline="0" dirty="0" err="1" smtClean="0"/>
              <a:t>params</a:t>
            </a:r>
            <a:endParaRPr lang="en-US" dirty="0"/>
          </a:p>
        </p:txBody>
      </p:sp>
      <p:sp>
        <p:nvSpPr>
          <p:cNvPr id="4" name="Slide Number Placeholder 3"/>
          <p:cNvSpPr>
            <a:spLocks noGrp="1"/>
          </p:cNvSpPr>
          <p:nvPr>
            <p:ph type="sldNum" sz="quarter" idx="10"/>
          </p:nvPr>
        </p:nvSpPr>
        <p:spPr/>
        <p:txBody>
          <a:bodyPr/>
          <a:lstStyle/>
          <a:p>
            <a:fld id="{9DD82BFA-DACB-844C-8027-D8921DDFCB78}" type="slidenum">
              <a:rPr lang="en-US" smtClean="0"/>
              <a:t>8</a:t>
            </a:fld>
            <a:endParaRPr lang="en-US"/>
          </a:p>
        </p:txBody>
      </p:sp>
    </p:spTree>
    <p:extLst>
      <p:ext uri="{BB962C8B-B14F-4D97-AF65-F5344CB8AC3E}">
        <p14:creationId xmlns:p14="http://schemas.microsoft.com/office/powerpoint/2010/main" val="165695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82BFA-DACB-844C-8027-D8921DDFCB78}" type="slidenum">
              <a:rPr lang="en-US" smtClean="0"/>
              <a:t>10</a:t>
            </a:fld>
            <a:endParaRPr lang="en-US"/>
          </a:p>
        </p:txBody>
      </p:sp>
    </p:spTree>
    <p:extLst>
      <p:ext uri="{BB962C8B-B14F-4D97-AF65-F5344CB8AC3E}">
        <p14:creationId xmlns:p14="http://schemas.microsoft.com/office/powerpoint/2010/main" val="131361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D82BFA-DACB-844C-8027-D8921DDFCB78}" type="slidenum">
              <a:rPr lang="en-US" smtClean="0"/>
              <a:t>13</a:t>
            </a:fld>
            <a:endParaRPr lang="en-US"/>
          </a:p>
        </p:txBody>
      </p:sp>
    </p:spTree>
    <p:extLst>
      <p:ext uri="{BB962C8B-B14F-4D97-AF65-F5344CB8AC3E}">
        <p14:creationId xmlns:p14="http://schemas.microsoft.com/office/powerpoint/2010/main" val="175172228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157CC2-0FC8-4686-B024-99790E0F5162}"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10/31/17</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10/31/17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10/31/17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10/31/17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10/31/17</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10/31/17</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6985" y="994644"/>
            <a:ext cx="10719816" cy="3035808"/>
          </a:xfrm>
        </p:spPr>
        <p:txBody>
          <a:bodyPr/>
          <a:lstStyle/>
          <a:p>
            <a:r>
              <a:rPr lang="en-US" sz="6000" b="1" dirty="0" smtClean="0"/>
              <a:t/>
            </a:r>
            <a:br>
              <a:rPr lang="en-US" sz="6000" b="1" dirty="0" smtClean="0"/>
            </a:br>
            <a:r>
              <a:rPr lang="en-US" sz="6000" b="1" dirty="0"/>
              <a:t/>
            </a:r>
            <a:br>
              <a:rPr lang="en-US" sz="6000" b="1" dirty="0"/>
            </a:br>
            <a:r>
              <a:rPr lang="en-US" sz="6000" b="1" dirty="0" smtClean="0"/>
              <a:t/>
            </a:r>
            <a:br>
              <a:rPr lang="en-US" sz="6000" b="1" dirty="0" smtClean="0"/>
            </a:br>
            <a:r>
              <a:rPr lang="en-US" sz="6000" b="1" dirty="0" smtClean="0"/>
              <a:t>Project</a:t>
            </a:r>
            <a:r>
              <a:rPr lang="en-US" sz="6000" b="1" dirty="0"/>
              <a:t>: Dogs, Fried Chicken or Blueberry Muffins?</a:t>
            </a:r>
            <a:br>
              <a:rPr lang="en-US" sz="6000" b="1" dirty="0"/>
            </a:br>
            <a:r>
              <a:rPr lang="en-US" sz="8000" dirty="0"/>
              <a:t/>
            </a:r>
            <a:br>
              <a:rPr lang="en-US" sz="8000" dirty="0"/>
            </a:br>
            <a:endParaRPr lang="en-US" sz="8000" dirty="0"/>
          </a:p>
        </p:txBody>
      </p:sp>
      <p:sp>
        <p:nvSpPr>
          <p:cNvPr id="4" name="Subtitle 3"/>
          <p:cNvSpPr>
            <a:spLocks noGrp="1"/>
          </p:cNvSpPr>
          <p:nvPr>
            <p:ph type="subTitle" idx="1"/>
          </p:nvPr>
        </p:nvSpPr>
        <p:spPr>
          <a:xfrm>
            <a:off x="1636585" y="4549457"/>
            <a:ext cx="7778496" cy="2468880"/>
          </a:xfrm>
        </p:spPr>
        <p:txBody>
          <a:bodyPr>
            <a:normAutofit/>
          </a:bodyPr>
          <a:lstStyle/>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en-US" dirty="0" smtClean="0"/>
              <a:t> Group#1 Members:</a:t>
            </a:r>
            <a:endParaRPr lang="en-US" dirty="0"/>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dirty="0" smtClean="0"/>
              <a:t>Christina Huang</a:t>
            </a: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dirty="0" smtClean="0"/>
              <a:t>Henrique </a:t>
            </a:r>
            <a:r>
              <a:rPr lang="en-US" dirty="0" err="1" smtClean="0"/>
              <a:t>Saboya</a:t>
            </a:r>
            <a:endParaRPr lang="en-US" dirty="0" smtClean="0"/>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dirty="0" smtClean="0"/>
              <a:t>Yi Zhang</a:t>
            </a: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dirty="0" smtClean="0"/>
              <a:t>Joaquim </a:t>
            </a:r>
            <a:r>
              <a:rPr lang="en-US" dirty="0" err="1" smtClean="0"/>
              <a:t>Lyrio</a:t>
            </a:r>
            <a:endParaRPr lang="en-US" dirty="0" smtClean="0"/>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dirty="0" smtClean="0"/>
              <a:t>Jing Zhao</a:t>
            </a:r>
          </a:p>
        </p:txBody>
      </p:sp>
    </p:spTree>
    <p:extLst>
      <p:ext uri="{BB962C8B-B14F-4D97-AF65-F5344CB8AC3E}">
        <p14:creationId xmlns:p14="http://schemas.microsoft.com/office/powerpoint/2010/main" val="8098153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668" y="195072"/>
            <a:ext cx="3563112" cy="1161288"/>
          </a:xfrm>
        </p:spPr>
        <p:txBody>
          <a:bodyPr/>
          <a:lstStyle/>
          <a:p>
            <a:r>
              <a:rPr lang="en-US" dirty="0" smtClean="0"/>
              <a:t>Results</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694385439"/>
              </p:ext>
            </p:extLst>
          </p:nvPr>
        </p:nvGraphicFramePr>
        <p:xfrm>
          <a:off x="1525524" y="1864360"/>
          <a:ext cx="9386316" cy="3318783"/>
        </p:xfrm>
        <a:graphic>
          <a:graphicData uri="http://schemas.openxmlformats.org/drawingml/2006/table">
            <a:tbl>
              <a:tblPr>
                <a:tableStyleId>{5C22544A-7EE6-4342-B048-85BDC9FD1C3A}</a:tableStyleId>
              </a:tblPr>
              <a:tblGrid>
                <a:gridCol w="1188232"/>
                <a:gridCol w="1628929"/>
                <a:gridCol w="2149555"/>
                <a:gridCol w="4419600"/>
              </a:tblGrid>
              <a:tr h="425109">
                <a:tc>
                  <a:txBody>
                    <a:bodyPr/>
                    <a:lstStyle/>
                    <a:p>
                      <a:pPr algn="l" fontAlgn="b"/>
                      <a:endParaRPr lang="en-US" sz="1400" b="0" i="0" u="none" strike="noStrike">
                        <a:solidFill>
                          <a:srgbClr val="000000"/>
                        </a:solidFill>
                        <a:effectLst/>
                        <a:latin typeface="Calibri" charset="0"/>
                      </a:endParaRPr>
                    </a:p>
                  </a:txBody>
                  <a:tcPr marL="12700" marR="12700" marT="12700" marB="0" anchor="b"/>
                </a:tc>
                <a:tc>
                  <a:txBody>
                    <a:bodyPr/>
                    <a:lstStyle/>
                    <a:p>
                      <a:pPr algn="l" fontAlgn="b"/>
                      <a:r>
                        <a:rPr lang="en-US" sz="1600" b="1" u="none" strike="noStrike" dirty="0">
                          <a:effectLst/>
                        </a:rPr>
                        <a:t>CNN</a:t>
                      </a:r>
                      <a:endParaRPr lang="en-US" sz="1600" b="1" i="0" u="none" strike="noStrike" dirty="0">
                        <a:solidFill>
                          <a:srgbClr val="000000"/>
                        </a:solidFill>
                        <a:effectLst/>
                        <a:latin typeface="Calibri" charset="0"/>
                      </a:endParaRPr>
                    </a:p>
                  </a:txBody>
                  <a:tcPr marL="12700" marR="12700" marT="12700" marB="0" anchor="b"/>
                </a:tc>
                <a:tc>
                  <a:txBody>
                    <a:bodyPr/>
                    <a:lstStyle/>
                    <a:p>
                      <a:pPr algn="l" fontAlgn="b"/>
                      <a:r>
                        <a:rPr lang="sk-SK" sz="1400" u="none" strike="noStrike" dirty="0">
                          <a:effectLst/>
                        </a:rPr>
                        <a:t> </a:t>
                      </a:r>
                      <a:endParaRPr lang="sk-SK" sz="1400" b="0" i="0" u="none" strike="noStrike" dirty="0">
                        <a:solidFill>
                          <a:srgbClr val="000000"/>
                        </a:solidFill>
                        <a:effectLst/>
                        <a:latin typeface="Calibri" charset="0"/>
                      </a:endParaRPr>
                    </a:p>
                  </a:txBody>
                  <a:tcPr marL="12700" marR="12700" marT="12700" marB="0" anchor="b"/>
                </a:tc>
                <a:tc>
                  <a:txBody>
                    <a:bodyPr/>
                    <a:lstStyle/>
                    <a:p>
                      <a:pPr algn="l" fontAlgn="b"/>
                      <a:endParaRPr lang="en-US" sz="1400" b="0" i="0" u="none" strike="noStrike">
                        <a:solidFill>
                          <a:srgbClr val="000000"/>
                        </a:solidFill>
                        <a:effectLst/>
                        <a:latin typeface="Calibri" charset="0"/>
                      </a:endParaRPr>
                    </a:p>
                  </a:txBody>
                  <a:tcPr marL="12700" marR="12700" marT="12700" marB="0" anchor="b"/>
                </a:tc>
              </a:tr>
              <a:tr h="295178">
                <a:tc>
                  <a:txBody>
                    <a:bodyPr/>
                    <a:lstStyle/>
                    <a:p>
                      <a:pPr algn="l" fontAlgn="b"/>
                      <a:endParaRPr lang="en-US" sz="1400" b="0" i="0" u="none" strike="noStrike">
                        <a:solidFill>
                          <a:srgbClr val="000000"/>
                        </a:solidFill>
                        <a:effectLst/>
                        <a:latin typeface="Calibri" charset="0"/>
                      </a:endParaRPr>
                    </a:p>
                  </a:txBody>
                  <a:tcPr marL="12700" marR="12700" marT="12700" marB="0" anchor="b"/>
                </a:tc>
                <a:tc>
                  <a:txBody>
                    <a:bodyPr/>
                    <a:lstStyle/>
                    <a:p>
                      <a:pPr algn="l" fontAlgn="b"/>
                      <a:endParaRPr lang="en-US" sz="1400" b="0" i="0" u="none" strike="noStrike">
                        <a:solidFill>
                          <a:srgbClr val="000000"/>
                        </a:solidFill>
                        <a:effectLst/>
                        <a:latin typeface="Calibri" charset="0"/>
                      </a:endParaRPr>
                    </a:p>
                  </a:txBody>
                  <a:tcPr marL="12700" marR="12700" marT="12700" marB="0" anchor="b"/>
                </a:tc>
                <a:tc>
                  <a:txBody>
                    <a:bodyPr/>
                    <a:lstStyle/>
                    <a:p>
                      <a:pPr algn="l" fontAlgn="b"/>
                      <a:endParaRPr lang="en-US" sz="1400" b="0" i="0" u="none" strike="noStrike">
                        <a:solidFill>
                          <a:srgbClr val="000000"/>
                        </a:solidFill>
                        <a:effectLst/>
                        <a:latin typeface="Calibri" charset="0"/>
                      </a:endParaRPr>
                    </a:p>
                  </a:txBody>
                  <a:tcPr marL="12700" marR="12700" marT="12700" marB="0" anchor="b"/>
                </a:tc>
                <a:tc>
                  <a:txBody>
                    <a:bodyPr/>
                    <a:lstStyle/>
                    <a:p>
                      <a:pPr algn="l" fontAlgn="b"/>
                      <a:endParaRPr lang="en-US" sz="1400" b="0" i="0" u="none" strike="noStrike">
                        <a:solidFill>
                          <a:srgbClr val="000000"/>
                        </a:solidFill>
                        <a:effectLst/>
                        <a:latin typeface="Calibri" charset="0"/>
                      </a:endParaRPr>
                    </a:p>
                  </a:txBody>
                  <a:tcPr marL="12700" marR="12700" marT="12700" marB="0" anchor="b"/>
                </a:tc>
              </a:tr>
              <a:tr h="628453">
                <a:tc>
                  <a:txBody>
                    <a:bodyPr/>
                    <a:lstStyle/>
                    <a:p>
                      <a:pPr algn="ctr" fontAlgn="b"/>
                      <a:endParaRPr lang="en-US" sz="1400" b="0" i="0" u="none" strike="noStrike">
                        <a:solidFill>
                          <a:srgbClr val="000000"/>
                        </a:solidFill>
                        <a:effectLst/>
                        <a:latin typeface="Calibri" charset="0"/>
                      </a:endParaRPr>
                    </a:p>
                  </a:txBody>
                  <a:tcPr marL="12700" marR="12700" marT="12700" marB="0" anchor="b"/>
                </a:tc>
                <a:tc>
                  <a:txBody>
                    <a:bodyPr/>
                    <a:lstStyle/>
                    <a:p>
                      <a:pPr algn="ctr" fontAlgn="b"/>
                      <a:r>
                        <a:rPr lang="en-US" sz="1400" u="none" strike="noStrike" dirty="0">
                          <a:effectLst/>
                        </a:rPr>
                        <a:t>CV Lowest error </a:t>
                      </a:r>
                      <a:endParaRPr lang="en-US" sz="1400" b="0" i="0" u="none" strike="noStrike" dirty="0">
                        <a:solidFill>
                          <a:srgbClr val="000000"/>
                        </a:solidFill>
                        <a:effectLst/>
                        <a:latin typeface="Calibri" charset="0"/>
                      </a:endParaRPr>
                    </a:p>
                  </a:txBody>
                  <a:tcPr marL="12700" marR="12700" marT="12700" marB="0" anchor="b"/>
                </a:tc>
                <a:tc>
                  <a:txBody>
                    <a:bodyPr/>
                    <a:lstStyle/>
                    <a:p>
                      <a:pPr algn="ctr" fontAlgn="b"/>
                      <a:r>
                        <a:rPr lang="en-US" sz="1400" u="none" strike="noStrike" dirty="0">
                          <a:effectLst/>
                        </a:rPr>
                        <a:t>Training Time (seconds)</a:t>
                      </a:r>
                      <a:endParaRPr lang="en-US" sz="1400" b="0" i="0" u="none" strike="noStrike" dirty="0">
                        <a:solidFill>
                          <a:srgbClr val="000000"/>
                        </a:solidFill>
                        <a:effectLst/>
                        <a:latin typeface="Calibri" charset="0"/>
                      </a:endParaRPr>
                    </a:p>
                  </a:txBody>
                  <a:tcPr marL="12700" marR="12700" marT="12700" marB="0" anchor="b"/>
                </a:tc>
                <a:tc>
                  <a:txBody>
                    <a:bodyPr/>
                    <a:lstStyle/>
                    <a:p>
                      <a:pPr algn="ctr" fontAlgn="b"/>
                      <a:r>
                        <a:rPr lang="en-US" sz="1400" u="none" strike="noStrike">
                          <a:effectLst/>
                        </a:rPr>
                        <a:t>Best Parameters</a:t>
                      </a:r>
                      <a:endParaRPr lang="en-US" sz="1400" b="0" i="0" u="none" strike="noStrike">
                        <a:solidFill>
                          <a:srgbClr val="000000"/>
                        </a:solidFill>
                        <a:effectLst/>
                        <a:latin typeface="Calibri" charset="0"/>
                      </a:endParaRPr>
                    </a:p>
                  </a:txBody>
                  <a:tcPr marL="12700" marR="12700" marT="12700" marB="0" anchor="b"/>
                </a:tc>
              </a:tr>
              <a:tr h="295178">
                <a:tc>
                  <a:txBody>
                    <a:bodyPr/>
                    <a:lstStyle/>
                    <a:p>
                      <a:pPr algn="ctr" fontAlgn="b"/>
                      <a:endParaRPr lang="en-US" sz="1400" b="0" i="0" u="none" strike="noStrike">
                        <a:solidFill>
                          <a:srgbClr val="000000"/>
                        </a:solidFill>
                        <a:effectLst/>
                        <a:latin typeface="Calibri" charset="0"/>
                      </a:endParaRPr>
                    </a:p>
                  </a:txBody>
                  <a:tcPr marL="12700" marR="12700" marT="12700" marB="0" anchor="b"/>
                </a:tc>
                <a:tc>
                  <a:txBody>
                    <a:bodyPr/>
                    <a:lstStyle/>
                    <a:p>
                      <a:pPr algn="ctr" fontAlgn="b"/>
                      <a:endParaRPr lang="en-US" sz="1400" b="0" i="0" u="none" strike="noStrike">
                        <a:solidFill>
                          <a:srgbClr val="000000"/>
                        </a:solidFill>
                        <a:effectLst/>
                        <a:latin typeface="Calibri" charset="0"/>
                      </a:endParaRPr>
                    </a:p>
                  </a:txBody>
                  <a:tcPr marL="12700" marR="12700" marT="12700" marB="0" anchor="b"/>
                </a:tc>
                <a:tc>
                  <a:txBody>
                    <a:bodyPr/>
                    <a:lstStyle/>
                    <a:p>
                      <a:pPr algn="ctr" fontAlgn="b"/>
                      <a:endParaRPr lang="en-US" sz="1400" b="0" i="0" u="none" strike="noStrike">
                        <a:solidFill>
                          <a:srgbClr val="000000"/>
                        </a:solidFill>
                        <a:effectLst/>
                        <a:latin typeface="Calibri" charset="0"/>
                      </a:endParaRPr>
                    </a:p>
                  </a:txBody>
                  <a:tcPr marL="12700" marR="12700" marT="12700" marB="0" anchor="b"/>
                </a:tc>
                <a:tc>
                  <a:txBody>
                    <a:bodyPr/>
                    <a:lstStyle/>
                    <a:p>
                      <a:pPr algn="ctr" fontAlgn="b"/>
                      <a:endParaRPr lang="en-US" sz="1400" b="0" i="0" u="none" strike="noStrike">
                        <a:solidFill>
                          <a:srgbClr val="000000"/>
                        </a:solidFill>
                        <a:effectLst/>
                        <a:latin typeface="Calibri" charset="0"/>
                      </a:endParaRPr>
                    </a:p>
                  </a:txBody>
                  <a:tcPr marL="12700" marR="12700" marT="12700" marB="0" anchor="b"/>
                </a:tc>
              </a:tr>
              <a:tr h="295178">
                <a:tc>
                  <a:txBody>
                    <a:bodyPr/>
                    <a:lstStyle/>
                    <a:p>
                      <a:pPr algn="ctr" fontAlgn="b"/>
                      <a:r>
                        <a:rPr lang="en-US" sz="1400" u="none" strike="noStrike">
                          <a:effectLst/>
                        </a:rPr>
                        <a:t>GBM</a:t>
                      </a:r>
                      <a:endParaRPr lang="en-US" sz="1400" b="0" i="0" u="none" strike="noStrike">
                        <a:solidFill>
                          <a:srgbClr val="000000"/>
                        </a:solidFill>
                        <a:effectLst/>
                        <a:latin typeface="Calibri" charset="0"/>
                      </a:endParaRPr>
                    </a:p>
                  </a:txBody>
                  <a:tcPr marL="12700" marR="12700" marT="12700" marB="0" anchor="b"/>
                </a:tc>
                <a:tc>
                  <a:txBody>
                    <a:bodyPr/>
                    <a:lstStyle/>
                    <a:p>
                      <a:pPr algn="ctr" fontAlgn="b"/>
                      <a:r>
                        <a:rPr lang="mr-IN" sz="1400" u="none" strike="noStrike" dirty="0">
                          <a:effectLst/>
                        </a:rPr>
                        <a:t>9.60%</a:t>
                      </a:r>
                      <a:endParaRPr lang="mr-IN" sz="1400" b="0" i="0" u="none" strike="noStrike" dirty="0">
                        <a:solidFill>
                          <a:srgbClr val="000000"/>
                        </a:solidFill>
                        <a:effectLst/>
                        <a:latin typeface="Calibri" charset="0"/>
                      </a:endParaRPr>
                    </a:p>
                  </a:txBody>
                  <a:tcPr marL="12700" marR="12700" marT="12700" marB="0" anchor="b"/>
                </a:tc>
                <a:tc>
                  <a:txBody>
                    <a:bodyPr/>
                    <a:lstStyle/>
                    <a:p>
                      <a:pPr algn="ctr" fontAlgn="b"/>
                      <a:r>
                        <a:rPr lang="nb-NO" sz="1400" u="none" strike="noStrike" dirty="0">
                          <a:effectLst/>
                        </a:rPr>
                        <a:t>0.745</a:t>
                      </a:r>
                      <a:endParaRPr lang="nb-NO" sz="1400" b="0" i="0" u="none" strike="noStrike" dirty="0">
                        <a:solidFill>
                          <a:srgbClr val="000000"/>
                        </a:solidFill>
                        <a:effectLst/>
                        <a:latin typeface="Calibri" charset="0"/>
                      </a:endParaRPr>
                    </a:p>
                  </a:txBody>
                  <a:tcPr marL="12700" marR="12700" marT="12700" marB="0" anchor="b"/>
                </a:tc>
                <a:tc>
                  <a:txBody>
                    <a:bodyPr/>
                    <a:lstStyle/>
                    <a:p>
                      <a:pPr algn="ctr" fontAlgn="b"/>
                      <a:r>
                        <a:rPr lang="en-US" sz="1400" u="none" strike="noStrike" dirty="0">
                          <a:effectLst/>
                        </a:rPr>
                        <a:t>shrinkage=0.01</a:t>
                      </a:r>
                      <a:endParaRPr lang="en-US" sz="1400" b="0" i="0" u="none" strike="noStrike" dirty="0">
                        <a:solidFill>
                          <a:srgbClr val="000000"/>
                        </a:solidFill>
                        <a:effectLst/>
                        <a:latin typeface="Calibri" charset="0"/>
                      </a:endParaRPr>
                    </a:p>
                  </a:txBody>
                  <a:tcPr marL="12700" marR="12700" marT="12700" marB="0" anchor="b"/>
                </a:tc>
              </a:tr>
              <a:tr h="295178">
                <a:tc>
                  <a:txBody>
                    <a:bodyPr/>
                    <a:lstStyle/>
                    <a:p>
                      <a:pPr algn="ctr" fontAlgn="b"/>
                      <a:r>
                        <a:rPr lang="en-US" sz="1400" u="none" strike="noStrike">
                          <a:effectLst/>
                        </a:rPr>
                        <a:t>LDA</a:t>
                      </a:r>
                      <a:endParaRPr lang="en-US" sz="1400" b="0" i="0" u="none" strike="noStrike">
                        <a:solidFill>
                          <a:srgbClr val="000000"/>
                        </a:solidFill>
                        <a:effectLst/>
                        <a:latin typeface="Calibri" charset="0"/>
                      </a:endParaRPr>
                    </a:p>
                  </a:txBody>
                  <a:tcPr marL="12700" marR="12700" marT="12700" marB="0" anchor="b"/>
                </a:tc>
                <a:tc>
                  <a:txBody>
                    <a:bodyPr/>
                    <a:lstStyle/>
                    <a:p>
                      <a:pPr algn="ctr" fontAlgn="b"/>
                      <a:r>
                        <a:rPr lang="sk-SK" sz="1600" u="none" strike="noStrike" dirty="0">
                          <a:effectLst/>
                        </a:rPr>
                        <a:t> </a:t>
                      </a:r>
                      <a:r>
                        <a:rPr lang="sk-SK" sz="1600" u="none" strike="noStrike" dirty="0" smtClean="0">
                          <a:effectLst/>
                        </a:rPr>
                        <a:t>9.50%</a:t>
                      </a:r>
                      <a:endParaRPr lang="sk-SK" sz="1600" b="0" i="0" u="none" strike="noStrike" dirty="0">
                        <a:solidFill>
                          <a:srgbClr val="000000"/>
                        </a:solidFill>
                        <a:effectLst/>
                        <a:latin typeface="Calibri" charset="0"/>
                      </a:endParaRPr>
                    </a:p>
                  </a:txBody>
                  <a:tcPr marL="12700" marR="12700" marT="12700" marB="0" anchor="b"/>
                </a:tc>
                <a:tc>
                  <a:txBody>
                    <a:bodyPr/>
                    <a:lstStyle/>
                    <a:p>
                      <a:pPr algn="ctr" fontAlgn="b"/>
                      <a:r>
                        <a:rPr lang="sk-SK" sz="1400" u="none" strike="noStrike" dirty="0" smtClean="0">
                          <a:effectLst/>
                        </a:rPr>
                        <a:t>0.004</a:t>
                      </a:r>
                      <a:endParaRPr lang="sk-SK" sz="1400" b="0" i="0" u="none" strike="noStrike" dirty="0">
                        <a:solidFill>
                          <a:srgbClr val="000000"/>
                        </a:solidFill>
                        <a:effectLst/>
                        <a:latin typeface="Calibri" charset="0"/>
                      </a:endParaRPr>
                    </a:p>
                  </a:txBody>
                  <a:tcPr marL="12700" marR="12700" marT="12700" marB="0" anchor="b"/>
                </a:tc>
                <a:tc>
                  <a:txBody>
                    <a:bodyPr/>
                    <a:lstStyle/>
                    <a:p>
                      <a:pPr algn="ctr" fontAlgn="b"/>
                      <a:r>
                        <a:rPr lang="sk-SK" sz="1400" b="0" i="0" u="none" strike="noStrike" dirty="0" smtClean="0">
                          <a:solidFill>
                            <a:schemeClr val="dk1"/>
                          </a:solidFill>
                          <a:effectLst/>
                          <a:latin typeface="+mn-lt"/>
                        </a:rPr>
                        <a:t>NA</a:t>
                      </a:r>
                      <a:endParaRPr lang="sk-SK" sz="1400" b="0" i="0" u="none" strike="noStrike" dirty="0">
                        <a:solidFill>
                          <a:srgbClr val="000000"/>
                        </a:solidFill>
                        <a:effectLst/>
                        <a:latin typeface="Calibri" charset="0"/>
                      </a:endParaRPr>
                    </a:p>
                  </a:txBody>
                  <a:tcPr marL="12700" marR="12700" marT="12700" marB="0" anchor="b"/>
                </a:tc>
              </a:tr>
              <a:tr h="295178">
                <a:tc>
                  <a:txBody>
                    <a:bodyPr/>
                    <a:lstStyle/>
                    <a:p>
                      <a:pPr algn="ctr" fontAlgn="b"/>
                      <a:r>
                        <a:rPr lang="en-US" sz="1400" u="none" strike="noStrike">
                          <a:effectLst/>
                        </a:rPr>
                        <a:t>SVM</a:t>
                      </a:r>
                      <a:endParaRPr lang="en-US" sz="1400" b="0" i="0" u="none" strike="noStrike">
                        <a:solidFill>
                          <a:srgbClr val="000000"/>
                        </a:solidFill>
                        <a:effectLst/>
                        <a:latin typeface="Calibri" charset="0"/>
                      </a:endParaRPr>
                    </a:p>
                  </a:txBody>
                  <a:tcPr marL="12700" marR="12700" marT="12700" marB="0" anchor="b"/>
                </a:tc>
                <a:tc>
                  <a:txBody>
                    <a:bodyPr/>
                    <a:lstStyle/>
                    <a:p>
                      <a:pPr algn="ctr" fontAlgn="b"/>
                      <a:r>
                        <a:rPr lang="sk-SK" sz="1400" u="none" strike="noStrike" dirty="0">
                          <a:effectLst/>
                        </a:rPr>
                        <a:t> </a:t>
                      </a:r>
                      <a:r>
                        <a:rPr lang="sk-SK" sz="1600" u="none" strike="noStrike" dirty="0" smtClean="0">
                          <a:effectLst/>
                        </a:rPr>
                        <a:t>9.60%</a:t>
                      </a:r>
                      <a:endParaRPr lang="sk-SK" sz="1600" b="0" i="0" u="none" strike="noStrike" dirty="0">
                        <a:solidFill>
                          <a:srgbClr val="000000"/>
                        </a:solidFill>
                        <a:effectLst/>
                        <a:latin typeface="Calibri" charset="0"/>
                      </a:endParaRPr>
                    </a:p>
                  </a:txBody>
                  <a:tcPr marL="12700" marR="12700" marT="12700" marB="0" anchor="b"/>
                </a:tc>
                <a:tc>
                  <a:txBody>
                    <a:bodyPr/>
                    <a:lstStyle/>
                    <a:p>
                      <a:pPr algn="ctr" fontAlgn="b"/>
                      <a:r>
                        <a:rPr lang="sk-SK" sz="1400" u="none" strike="noStrike" dirty="0" smtClean="0">
                          <a:effectLst/>
                        </a:rPr>
                        <a:t>0.162</a:t>
                      </a:r>
                      <a:r>
                        <a:rPr lang="sk-SK" sz="1400" u="none" strike="noStrike" dirty="0">
                          <a:effectLst/>
                        </a:rPr>
                        <a:t> </a:t>
                      </a:r>
                      <a:endParaRPr lang="sk-SK" sz="1400" b="0" i="0" u="none" strike="noStrike" dirty="0">
                        <a:solidFill>
                          <a:srgbClr val="000000"/>
                        </a:solidFill>
                        <a:effectLst/>
                        <a:latin typeface="Calibri" charset="0"/>
                      </a:endParaRPr>
                    </a:p>
                  </a:txBody>
                  <a:tcPr marL="12700" marR="12700" marT="12700" marB="0" anchor="b"/>
                </a:tc>
                <a:tc>
                  <a:txBody>
                    <a:bodyPr/>
                    <a:lstStyle/>
                    <a:p>
                      <a:pPr algn="ctr" fontAlgn="b"/>
                      <a:r>
                        <a:rPr lang="sk-SK" sz="1400" u="none" strike="noStrike" dirty="0" err="1" smtClean="0">
                          <a:effectLst/>
                        </a:rPr>
                        <a:t>Gamma</a:t>
                      </a:r>
                      <a:r>
                        <a:rPr lang="sk-SK" sz="1400" u="none" strike="noStrike" dirty="0" smtClean="0">
                          <a:effectLst/>
                        </a:rPr>
                        <a:t>=0.5</a:t>
                      </a:r>
                      <a:r>
                        <a:rPr lang="sk-SK" sz="1400" u="none" strike="noStrike" dirty="0">
                          <a:effectLst/>
                        </a:rPr>
                        <a:t> </a:t>
                      </a:r>
                      <a:endParaRPr lang="sk-SK" sz="1400" b="0" i="0" u="none" strike="noStrike" dirty="0">
                        <a:solidFill>
                          <a:srgbClr val="000000"/>
                        </a:solidFill>
                        <a:effectLst/>
                        <a:latin typeface="Calibri" charset="0"/>
                      </a:endParaRPr>
                    </a:p>
                  </a:txBody>
                  <a:tcPr marL="12700" marR="12700" marT="12700" marB="0" anchor="b"/>
                </a:tc>
              </a:tr>
              <a:tr h="295178">
                <a:tc>
                  <a:txBody>
                    <a:bodyPr/>
                    <a:lstStyle/>
                    <a:p>
                      <a:pPr algn="ctr" fontAlgn="b"/>
                      <a:r>
                        <a:rPr lang="en-US" sz="1400" u="none" strike="noStrike">
                          <a:effectLst/>
                        </a:rPr>
                        <a:t>RF</a:t>
                      </a:r>
                      <a:endParaRPr lang="en-US" sz="1400" b="0" i="0" u="none" strike="noStrike">
                        <a:solidFill>
                          <a:srgbClr val="000000"/>
                        </a:solidFill>
                        <a:effectLst/>
                        <a:latin typeface="Calibri" charset="0"/>
                      </a:endParaRPr>
                    </a:p>
                  </a:txBody>
                  <a:tcPr marL="12700" marR="12700" marT="12700" marB="0" anchor="b"/>
                </a:tc>
                <a:tc>
                  <a:txBody>
                    <a:bodyPr/>
                    <a:lstStyle/>
                    <a:p>
                      <a:pPr algn="ctr" fontAlgn="b"/>
                      <a:r>
                        <a:rPr lang="mr-IN" sz="1400" u="none" strike="noStrike" dirty="0">
                          <a:effectLst/>
                        </a:rPr>
                        <a:t>11.07%</a:t>
                      </a:r>
                      <a:endParaRPr lang="mr-IN" sz="1400" b="0" i="0" u="none" strike="noStrike" dirty="0">
                        <a:solidFill>
                          <a:srgbClr val="000000"/>
                        </a:solidFill>
                        <a:effectLst/>
                        <a:latin typeface="Calibri" charset="0"/>
                      </a:endParaRPr>
                    </a:p>
                  </a:txBody>
                  <a:tcPr marL="12700" marR="12700" marT="12700" marB="0" anchor="b"/>
                </a:tc>
                <a:tc>
                  <a:txBody>
                    <a:bodyPr/>
                    <a:lstStyle/>
                    <a:p>
                      <a:pPr algn="ctr" fontAlgn="b"/>
                      <a:r>
                        <a:rPr lang="hr-HR" sz="1400" u="none" strike="noStrike">
                          <a:effectLst/>
                        </a:rPr>
                        <a:t>6.865</a:t>
                      </a:r>
                      <a:endParaRPr lang="hr-HR" sz="1400" b="0" i="0" u="none" strike="noStrike">
                        <a:solidFill>
                          <a:srgbClr val="000000"/>
                        </a:solidFill>
                        <a:effectLst/>
                        <a:latin typeface="Calibri" charset="0"/>
                      </a:endParaRPr>
                    </a:p>
                  </a:txBody>
                  <a:tcPr marL="12700" marR="12700" marT="12700" marB="0" anchor="b"/>
                </a:tc>
                <a:tc>
                  <a:txBody>
                    <a:bodyPr/>
                    <a:lstStyle/>
                    <a:p>
                      <a:pPr algn="ctr" fontAlgn="b"/>
                      <a:r>
                        <a:rPr lang="en-US" sz="1400" u="none" strike="noStrike" dirty="0" err="1">
                          <a:effectLst/>
                        </a:rPr>
                        <a:t>mtry</a:t>
                      </a:r>
                      <a:r>
                        <a:rPr lang="en-US" sz="1400" u="none" strike="noStrike" dirty="0">
                          <a:effectLst/>
                        </a:rPr>
                        <a:t>=21, </a:t>
                      </a:r>
                      <a:r>
                        <a:rPr lang="en-US" sz="1400" u="none" strike="noStrike" dirty="0" err="1">
                          <a:effectLst/>
                        </a:rPr>
                        <a:t>ntrees</a:t>
                      </a:r>
                      <a:r>
                        <a:rPr lang="en-US" sz="1400" u="none" strike="noStrike" dirty="0">
                          <a:effectLst/>
                        </a:rPr>
                        <a:t>=2000</a:t>
                      </a:r>
                      <a:endParaRPr lang="en-US" sz="1400" b="0" i="0" u="none" strike="noStrike" dirty="0">
                        <a:solidFill>
                          <a:srgbClr val="000000"/>
                        </a:solidFill>
                        <a:effectLst/>
                        <a:latin typeface="Calibri" charset="0"/>
                      </a:endParaRPr>
                    </a:p>
                  </a:txBody>
                  <a:tcPr marL="12700" marR="12700" marT="12700" marB="0" anchor="b"/>
                </a:tc>
              </a:tr>
              <a:tr h="494153">
                <a:tc>
                  <a:txBody>
                    <a:bodyPr/>
                    <a:lstStyle/>
                    <a:p>
                      <a:pPr algn="ctr" fontAlgn="b"/>
                      <a:r>
                        <a:rPr lang="en-US" sz="1800" b="1" u="none" strike="noStrike" dirty="0">
                          <a:solidFill>
                            <a:schemeClr val="accent1"/>
                          </a:solidFill>
                          <a:effectLst/>
                        </a:rPr>
                        <a:t>CNN</a:t>
                      </a:r>
                      <a:endParaRPr lang="en-US" sz="1800" b="1" i="0" u="none" strike="noStrike" dirty="0">
                        <a:solidFill>
                          <a:schemeClr val="accent1"/>
                        </a:solidFill>
                        <a:effectLst/>
                        <a:latin typeface="Calibri" charset="0"/>
                      </a:endParaRPr>
                    </a:p>
                  </a:txBody>
                  <a:tcPr marL="12700" marR="12700" marT="12700" marB="0" anchor="b"/>
                </a:tc>
                <a:tc>
                  <a:txBody>
                    <a:bodyPr/>
                    <a:lstStyle/>
                    <a:p>
                      <a:pPr algn="ctr" fontAlgn="b"/>
                      <a:r>
                        <a:rPr lang="mr-IN" sz="1400" u="none" strike="noStrike" dirty="0">
                          <a:effectLst/>
                        </a:rPr>
                        <a:t>6.20%</a:t>
                      </a:r>
                      <a:endParaRPr lang="mr-IN" sz="1400" b="0" i="0" u="none" strike="noStrike" dirty="0">
                        <a:solidFill>
                          <a:srgbClr val="000000"/>
                        </a:solidFill>
                        <a:effectLst/>
                        <a:latin typeface="Calibri" charset="0"/>
                      </a:endParaRPr>
                    </a:p>
                  </a:txBody>
                  <a:tcPr marL="12700" marR="12700" marT="12700" marB="0" anchor="b"/>
                </a:tc>
                <a:tc>
                  <a:txBody>
                    <a:bodyPr/>
                    <a:lstStyle/>
                    <a:p>
                      <a:pPr algn="ctr" fontAlgn="b"/>
                      <a:r>
                        <a:rPr lang="en-US" sz="1400" u="none" strike="noStrike" dirty="0" err="1">
                          <a:effectLst/>
                        </a:rPr>
                        <a:t>Approx</a:t>
                      </a:r>
                      <a:r>
                        <a:rPr lang="en-US" sz="1400" u="none" strike="noStrike" dirty="0">
                          <a:effectLst/>
                        </a:rPr>
                        <a:t> 2h</a:t>
                      </a:r>
                      <a:endParaRPr lang="en-US" sz="1400" b="0" i="0" u="none" strike="noStrike" dirty="0">
                        <a:solidFill>
                          <a:srgbClr val="000000"/>
                        </a:solidFill>
                        <a:effectLst/>
                        <a:latin typeface="Calibri" charset="0"/>
                      </a:endParaRPr>
                    </a:p>
                  </a:txBody>
                  <a:tcPr marL="12700" marR="12700" marT="12700" marB="0" anchor="b"/>
                </a:tc>
                <a:tc>
                  <a:txBody>
                    <a:bodyPr/>
                    <a:lstStyle/>
                    <a:p>
                      <a:pPr algn="ctr" fontAlgn="b"/>
                      <a:r>
                        <a:rPr lang="en-US" sz="1400" u="none" strike="noStrike" dirty="0">
                          <a:effectLst/>
                        </a:rPr>
                        <a:t>Learning Rate=0.01, Batch size=64, Validation </a:t>
                      </a:r>
                      <a:r>
                        <a:rPr lang="en-US" sz="1400" u="none" strike="noStrike" dirty="0" smtClean="0">
                          <a:effectLst/>
                        </a:rPr>
                        <a:t>Size=0.2</a:t>
                      </a:r>
                      <a:endParaRPr lang="en-US" sz="1400" b="0" i="0" u="none" strike="noStrike" dirty="0">
                        <a:solidFill>
                          <a:srgbClr val="000000"/>
                        </a:solidFill>
                        <a:effectLst/>
                        <a:latin typeface="Calibri" charset="0"/>
                      </a:endParaRPr>
                    </a:p>
                  </a:txBody>
                  <a:tcPr marL="12700" marR="12700" marT="12700" marB="0" anchor="b"/>
                </a:tc>
              </a:tr>
            </a:tbl>
          </a:graphicData>
        </a:graphic>
      </p:graphicFrame>
    </p:spTree>
    <p:extLst>
      <p:ext uri="{BB962C8B-B14F-4D97-AF65-F5344CB8AC3E}">
        <p14:creationId xmlns:p14="http://schemas.microsoft.com/office/powerpoint/2010/main" val="7048195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5848" y="243332"/>
            <a:ext cx="10058400" cy="1609344"/>
          </a:xfrm>
        </p:spPr>
        <p:txBody>
          <a:bodyPr/>
          <a:lstStyle/>
          <a:p>
            <a:r>
              <a:rPr lang="en-US" dirty="0" smtClean="0"/>
              <a:t>Best Model--CNN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0675" y="1852676"/>
            <a:ext cx="9056671" cy="3584129"/>
          </a:xfrm>
        </p:spPr>
      </p:pic>
    </p:spTree>
    <p:extLst>
      <p:ext uri="{BB962C8B-B14F-4D97-AF65-F5344CB8AC3E}">
        <p14:creationId xmlns:p14="http://schemas.microsoft.com/office/powerpoint/2010/main" val="2717029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148" y="268732"/>
            <a:ext cx="4632452" cy="1318768"/>
          </a:xfrm>
        </p:spPr>
        <p:txBody>
          <a:bodyPr/>
          <a:lstStyle/>
          <a:p>
            <a:r>
              <a:rPr lang="en-US" dirty="0" smtClean="0"/>
              <a:t>Best Model--</a:t>
            </a:r>
            <a:r>
              <a:rPr lang="en-US" dirty="0" err="1" smtClean="0"/>
              <a:t>cnn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1275" y="1960267"/>
            <a:ext cx="9910583" cy="3957933"/>
          </a:xfrm>
        </p:spPr>
      </p:pic>
    </p:spTree>
    <p:extLst>
      <p:ext uri="{BB962C8B-B14F-4D97-AF65-F5344CB8AC3E}">
        <p14:creationId xmlns:p14="http://schemas.microsoft.com/office/powerpoint/2010/main" val="9398681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100" y="0"/>
            <a:ext cx="10058400" cy="1609344"/>
          </a:xfrm>
        </p:spPr>
        <p:txBody>
          <a:bodyPr/>
          <a:lstStyle/>
          <a:p>
            <a:r>
              <a:rPr lang="en-US" dirty="0" smtClean="0"/>
              <a:t>Codes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00863" y="1752600"/>
            <a:ext cx="5240337" cy="4648200"/>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300226"/>
            <a:ext cx="6350000" cy="4152900"/>
          </a:xfrm>
          <a:prstGeom prst="rect">
            <a:avLst/>
          </a:prstGeom>
        </p:spPr>
      </p:pic>
    </p:spTree>
    <p:extLst>
      <p:ext uri="{BB962C8B-B14F-4D97-AF65-F5344CB8AC3E}">
        <p14:creationId xmlns:p14="http://schemas.microsoft.com/office/powerpoint/2010/main" val="14447209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899" y="0"/>
            <a:ext cx="10058400" cy="1609344"/>
          </a:xfrm>
        </p:spPr>
        <p:txBody>
          <a:bodyPr/>
          <a:lstStyle/>
          <a:p>
            <a:r>
              <a:rPr lang="en-US" dirty="0" smtClean="0"/>
              <a:t>Introduction</a:t>
            </a:r>
            <a:endParaRPr lang="en-US" dirty="0"/>
          </a:p>
        </p:txBody>
      </p:sp>
      <p:sp>
        <p:nvSpPr>
          <p:cNvPr id="3" name="Content Placeholder 2"/>
          <p:cNvSpPr>
            <a:spLocks noGrp="1"/>
          </p:cNvSpPr>
          <p:nvPr>
            <p:ph idx="1"/>
          </p:nvPr>
        </p:nvSpPr>
        <p:spPr>
          <a:xfrm>
            <a:off x="882396" y="1657271"/>
            <a:ext cx="10058400" cy="4050792"/>
          </a:xfrm>
        </p:spPr>
        <p:txBody>
          <a:bodyPr/>
          <a:lstStyle/>
          <a:p>
            <a:r>
              <a:rPr lang="en-US" dirty="0" smtClean="0"/>
              <a:t>In this project, our goal is to classify whether a</a:t>
            </a:r>
            <a:r>
              <a:rPr lang="en-US" altLang="zh-CN" dirty="0" smtClean="0"/>
              <a:t>n</a:t>
            </a:r>
            <a:r>
              <a:rPr lang="en-US" dirty="0" smtClean="0"/>
              <a:t> image is dog, fried chicken or blueberry muffin. We have been given 3,000 images to train our baseline and proposed models, and will run the test on the other 3,000 images.</a:t>
            </a:r>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7848" y="2865120"/>
            <a:ext cx="3587496" cy="3587496"/>
          </a:xfrm>
          <a:prstGeom prst="rect">
            <a:avLst/>
          </a:prstGeom>
        </p:spPr>
      </p:pic>
    </p:spTree>
    <p:extLst>
      <p:ext uri="{BB962C8B-B14F-4D97-AF65-F5344CB8AC3E}">
        <p14:creationId xmlns:p14="http://schemas.microsoft.com/office/powerpoint/2010/main" val="15683028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897" y="0"/>
            <a:ext cx="10058400" cy="1357313"/>
          </a:xfrm>
        </p:spPr>
        <p:txBody>
          <a:bodyPr/>
          <a:lstStyle/>
          <a:p>
            <a:r>
              <a:rPr lang="en-US" dirty="0" smtClean="0"/>
              <a:t>Project PIPELINE</a:t>
            </a:r>
            <a:endParaRPr lang="en-US" dirty="0"/>
          </a:p>
        </p:txBody>
      </p:sp>
      <p:graphicFrame>
        <p:nvGraphicFramePr>
          <p:cNvPr id="7" name="Diagram 6"/>
          <p:cNvGraphicFramePr/>
          <p:nvPr>
            <p:extLst>
              <p:ext uri="{D42A27DB-BD31-4B8C-83A1-F6EECF244321}">
                <p14:modId xmlns:p14="http://schemas.microsoft.com/office/powerpoint/2010/main" val="1420469319"/>
              </p:ext>
            </p:extLst>
          </p:nvPr>
        </p:nvGraphicFramePr>
        <p:xfrm>
          <a:off x="2264216" y="1077916"/>
          <a:ext cx="7497763" cy="4203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hevron 4"/>
          <p:cNvSpPr/>
          <p:nvPr/>
        </p:nvSpPr>
        <p:spPr>
          <a:xfrm>
            <a:off x="1752661" y="5796167"/>
            <a:ext cx="1095900" cy="4696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 tIns="19050" rIns="19050" bIns="19050" numCol="1" spcCol="1270" anchor="ctr" anchorCtr="0">
            <a:noAutofit/>
          </a:bodyPr>
          <a:lstStyle/>
          <a:p>
            <a:pPr lvl="0"/>
            <a:endParaRPr lang="en-US" sz="3200" dirty="0"/>
          </a:p>
          <a:p>
            <a:pPr lvl="0"/>
            <a:endParaRPr lang="en-US" sz="3200" dirty="0"/>
          </a:p>
        </p:txBody>
      </p:sp>
      <p:grpSp>
        <p:nvGrpSpPr>
          <p:cNvPr id="14" name="Group 13"/>
          <p:cNvGrpSpPr/>
          <p:nvPr/>
        </p:nvGrpSpPr>
        <p:grpSpPr>
          <a:xfrm>
            <a:off x="2262176" y="5030674"/>
            <a:ext cx="1071690" cy="1530985"/>
            <a:chOff x="1" y="2671880"/>
            <a:chExt cx="1071690" cy="1530985"/>
          </a:xfrm>
        </p:grpSpPr>
        <p:sp>
          <p:nvSpPr>
            <p:cNvPr id="15" name="Chevron 14"/>
            <p:cNvSpPr/>
            <p:nvPr/>
          </p:nvSpPr>
          <p:spPr>
            <a:xfrm rot="5400000">
              <a:off x="-229647" y="2901528"/>
              <a:ext cx="1530985" cy="1071689"/>
            </a:xfrm>
            <a:prstGeom prst="chevron">
              <a:avLst/>
            </a:pr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6" name="Chevron 4"/>
            <p:cNvSpPr/>
            <p:nvPr/>
          </p:nvSpPr>
          <p:spPr>
            <a:xfrm>
              <a:off x="2" y="3207725"/>
              <a:ext cx="1071689" cy="4592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endParaRPr lang="en-US" sz="3000" kern="1200" dirty="0"/>
            </a:p>
          </p:txBody>
        </p:sp>
      </p:grpSp>
      <p:grpSp>
        <p:nvGrpSpPr>
          <p:cNvPr id="17" name="Group 16"/>
          <p:cNvGrpSpPr/>
          <p:nvPr/>
        </p:nvGrpSpPr>
        <p:grpSpPr>
          <a:xfrm>
            <a:off x="3335905" y="5066212"/>
            <a:ext cx="6426073" cy="995140"/>
            <a:chOff x="1071689" y="2671882"/>
            <a:chExt cx="6426073" cy="995140"/>
          </a:xfrm>
        </p:grpSpPr>
        <p:sp>
          <p:nvSpPr>
            <p:cNvPr id="18" name="Round Same Side Corner Rectangle 17"/>
            <p:cNvSpPr/>
            <p:nvPr/>
          </p:nvSpPr>
          <p:spPr>
            <a:xfrm rot="5400000">
              <a:off x="3787156" y="-43585"/>
              <a:ext cx="995140" cy="6426073"/>
            </a:xfrm>
            <a:prstGeom prst="round2SameRect">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9" name="Round Same Side Corner Rectangle 4"/>
            <p:cNvSpPr/>
            <p:nvPr/>
          </p:nvSpPr>
          <p:spPr>
            <a:xfrm>
              <a:off x="1071690" y="2720460"/>
              <a:ext cx="6377494" cy="8979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endParaRPr lang="en-US" sz="2900" kern="1200"/>
            </a:p>
            <a:p>
              <a:pPr marL="285750" lvl="1" indent="-285750" algn="l" defTabSz="1289050">
                <a:lnSpc>
                  <a:spcPct val="90000"/>
                </a:lnSpc>
                <a:spcBef>
                  <a:spcPct val="0"/>
                </a:spcBef>
                <a:spcAft>
                  <a:spcPct val="15000"/>
                </a:spcAft>
                <a:buChar char="••"/>
              </a:pPr>
              <a:endParaRPr lang="en-US" sz="2900" kern="1200" dirty="0"/>
            </a:p>
          </p:txBody>
        </p:sp>
      </p:grpSp>
      <p:sp>
        <p:nvSpPr>
          <p:cNvPr id="22" name="TextBox 21"/>
          <p:cNvSpPr txBox="1"/>
          <p:nvPr/>
        </p:nvSpPr>
        <p:spPr>
          <a:xfrm>
            <a:off x="4200525" y="1319399"/>
            <a:ext cx="4414837" cy="523220"/>
          </a:xfrm>
          <a:prstGeom prst="rect">
            <a:avLst/>
          </a:prstGeom>
          <a:noFill/>
        </p:spPr>
        <p:txBody>
          <a:bodyPr wrap="square" rtlCol="0">
            <a:spAutoFit/>
          </a:bodyPr>
          <a:lstStyle/>
          <a:p>
            <a:pPr algn="ctr"/>
            <a:r>
              <a:rPr lang="en-US" sz="2800" dirty="0" smtClean="0"/>
              <a:t>    Feature Extraction</a:t>
            </a:r>
            <a:endParaRPr lang="en-US" sz="2800" dirty="0"/>
          </a:p>
        </p:txBody>
      </p:sp>
      <p:sp>
        <p:nvSpPr>
          <p:cNvPr id="23" name="TextBox 22"/>
          <p:cNvSpPr txBox="1"/>
          <p:nvPr/>
        </p:nvSpPr>
        <p:spPr>
          <a:xfrm>
            <a:off x="4329113" y="2643187"/>
            <a:ext cx="3600449" cy="523220"/>
          </a:xfrm>
          <a:prstGeom prst="rect">
            <a:avLst/>
          </a:prstGeom>
          <a:noFill/>
        </p:spPr>
        <p:txBody>
          <a:bodyPr wrap="square" rtlCol="0">
            <a:spAutoFit/>
          </a:bodyPr>
          <a:lstStyle/>
          <a:p>
            <a:pPr algn="ctr"/>
            <a:r>
              <a:rPr lang="en-US" sz="2800" smtClean="0"/>
              <a:t>      Model</a:t>
            </a:r>
            <a:r>
              <a:rPr lang="en-US" smtClean="0"/>
              <a:t>  </a:t>
            </a:r>
            <a:r>
              <a:rPr lang="en-US" sz="2800" dirty="0" smtClean="0"/>
              <a:t>Training</a:t>
            </a:r>
            <a:endParaRPr lang="en-US" dirty="0"/>
          </a:p>
        </p:txBody>
      </p:sp>
      <p:sp>
        <p:nvSpPr>
          <p:cNvPr id="24" name="TextBox 23"/>
          <p:cNvSpPr txBox="1"/>
          <p:nvPr/>
        </p:nvSpPr>
        <p:spPr>
          <a:xfrm>
            <a:off x="4743449" y="3897653"/>
            <a:ext cx="3328987" cy="523220"/>
          </a:xfrm>
          <a:prstGeom prst="rect">
            <a:avLst/>
          </a:prstGeom>
          <a:noFill/>
        </p:spPr>
        <p:txBody>
          <a:bodyPr wrap="square" rtlCol="0">
            <a:spAutoFit/>
          </a:bodyPr>
          <a:lstStyle/>
          <a:p>
            <a:pPr algn="ctr"/>
            <a:r>
              <a:rPr lang="en-US" sz="2800" dirty="0" smtClean="0"/>
              <a:t> Model Selection</a:t>
            </a:r>
            <a:endParaRPr lang="en-US" sz="2800" dirty="0"/>
          </a:p>
        </p:txBody>
      </p:sp>
      <p:sp>
        <p:nvSpPr>
          <p:cNvPr id="25" name="TextBox 24"/>
          <p:cNvSpPr txBox="1"/>
          <p:nvPr/>
        </p:nvSpPr>
        <p:spPr>
          <a:xfrm>
            <a:off x="4643438" y="5300812"/>
            <a:ext cx="3286124" cy="584775"/>
          </a:xfrm>
          <a:prstGeom prst="rect">
            <a:avLst/>
          </a:prstGeom>
          <a:noFill/>
        </p:spPr>
        <p:txBody>
          <a:bodyPr wrap="square" rtlCol="0">
            <a:spAutoFit/>
          </a:bodyPr>
          <a:lstStyle/>
          <a:p>
            <a:pPr algn="ctr"/>
            <a:r>
              <a:rPr lang="en-US" sz="3200" dirty="0" smtClean="0"/>
              <a:t>Results</a:t>
            </a:r>
            <a:endParaRPr lang="en-US" sz="2800" dirty="0"/>
          </a:p>
        </p:txBody>
      </p:sp>
      <p:sp>
        <p:nvSpPr>
          <p:cNvPr id="27" name="Rectangle 26"/>
          <p:cNvSpPr/>
          <p:nvPr/>
        </p:nvSpPr>
        <p:spPr>
          <a:xfrm>
            <a:off x="2177497" y="5500867"/>
            <a:ext cx="1241045" cy="584775"/>
          </a:xfrm>
          <a:prstGeom prst="rect">
            <a:avLst/>
          </a:prstGeom>
        </p:spPr>
        <p:txBody>
          <a:bodyPr wrap="none">
            <a:spAutoFit/>
          </a:bodyPr>
          <a:lstStyle/>
          <a:p>
            <a:pPr lvl="0"/>
            <a:r>
              <a:rPr lang="en-US" sz="3200" dirty="0">
                <a:solidFill>
                  <a:schemeClr val="bg1"/>
                </a:solidFill>
              </a:rPr>
              <a:t>S</a:t>
            </a:r>
            <a:r>
              <a:rPr lang="en-US" sz="3200" dirty="0" smtClean="0">
                <a:solidFill>
                  <a:schemeClr val="bg1"/>
                </a:solidFill>
              </a:rPr>
              <a:t>tep4</a:t>
            </a:r>
            <a:endParaRPr lang="en-US" sz="3200" dirty="0">
              <a:solidFill>
                <a:schemeClr val="bg1"/>
              </a:solidFill>
            </a:endParaRPr>
          </a:p>
        </p:txBody>
      </p:sp>
    </p:spTree>
    <p:extLst>
      <p:ext uri="{BB962C8B-B14F-4D97-AF65-F5344CB8AC3E}">
        <p14:creationId xmlns:p14="http://schemas.microsoft.com/office/powerpoint/2010/main" val="13011600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311" y="0"/>
            <a:ext cx="10058400" cy="1609344"/>
          </a:xfrm>
        </p:spPr>
        <p:txBody>
          <a:bodyPr>
            <a:normAutofit/>
          </a:bodyPr>
          <a:lstStyle/>
          <a:p>
            <a:r>
              <a:rPr lang="en-US" dirty="0" smtClean="0"/>
              <a:t>Feature Extraction</a:t>
            </a:r>
            <a:endParaRPr lang="en-US" dirty="0"/>
          </a:p>
        </p:txBody>
      </p:sp>
      <p:sp>
        <p:nvSpPr>
          <p:cNvPr id="3" name="Content Placeholder 2"/>
          <p:cNvSpPr>
            <a:spLocks noGrp="1"/>
          </p:cNvSpPr>
          <p:nvPr>
            <p:ph idx="1"/>
          </p:nvPr>
        </p:nvSpPr>
        <p:spPr>
          <a:xfrm>
            <a:off x="1153984" y="1456944"/>
            <a:ext cx="9450515" cy="4822318"/>
          </a:xfrm>
        </p:spPr>
        <p:txBody>
          <a:bodyPr>
            <a:normAutofit/>
          </a:bodyPr>
          <a:lstStyle/>
          <a:p>
            <a:r>
              <a:rPr lang="en-US" sz="2800" dirty="0" smtClean="0"/>
              <a:t>SIFT—Scale</a:t>
            </a:r>
            <a:r>
              <a:rPr lang="zh-CN" altLang="en-US" sz="2800" dirty="0" smtClean="0"/>
              <a:t> </a:t>
            </a:r>
            <a:r>
              <a:rPr lang="en-US" sz="2800" dirty="0" smtClean="0"/>
              <a:t>invariant </a:t>
            </a:r>
            <a:r>
              <a:rPr lang="en-US" sz="2800" dirty="0"/>
              <a:t>feature </a:t>
            </a:r>
            <a:r>
              <a:rPr lang="en-US" sz="2800" dirty="0" smtClean="0"/>
              <a:t>transform</a:t>
            </a:r>
            <a:endParaRPr lang="en-US" sz="2400" dirty="0" smtClean="0"/>
          </a:p>
          <a:p>
            <a:pPr lvl="1"/>
            <a:r>
              <a:rPr lang="en-US" sz="2600" dirty="0"/>
              <a:t>a</a:t>
            </a:r>
            <a:r>
              <a:rPr lang="en-US" sz="2600" dirty="0" smtClean="0"/>
              <a:t> classical approach, local descriptor</a:t>
            </a:r>
          </a:p>
          <a:p>
            <a:pPr lvl="1"/>
            <a:r>
              <a:rPr lang="en-US" sz="2600" dirty="0" smtClean="0"/>
              <a:t>rotation and scale invariant</a:t>
            </a:r>
          </a:p>
          <a:p>
            <a:r>
              <a:rPr lang="en-US" altLang="zh-CN" sz="2800" dirty="0" smtClean="0"/>
              <a:t>HOG</a:t>
            </a:r>
            <a:r>
              <a:rPr lang="en-US" sz="2800" dirty="0"/>
              <a:t>—</a:t>
            </a:r>
            <a:r>
              <a:rPr lang="en-US" sz="2800" dirty="0" smtClean="0"/>
              <a:t>Histogram </a:t>
            </a:r>
            <a:r>
              <a:rPr lang="en-US" sz="2800" dirty="0"/>
              <a:t>of oriented </a:t>
            </a:r>
            <a:r>
              <a:rPr lang="en-US" sz="2800" dirty="0" smtClean="0"/>
              <a:t>gradients</a:t>
            </a:r>
          </a:p>
          <a:p>
            <a:pPr lvl="1"/>
            <a:r>
              <a:rPr lang="en-US" sz="2600" dirty="0" smtClean="0"/>
              <a:t>global descriptor</a:t>
            </a:r>
            <a:endParaRPr lang="en-US" sz="2600" dirty="0"/>
          </a:p>
          <a:p>
            <a:r>
              <a:rPr lang="en-US" altLang="zh-CN" sz="2800" dirty="0" smtClean="0"/>
              <a:t>PCA</a:t>
            </a:r>
            <a:r>
              <a:rPr lang="en-US" sz="2800" dirty="0" smtClean="0"/>
              <a:t>—Principal Component Analysis</a:t>
            </a:r>
            <a:endParaRPr lang="en-US" altLang="zh-CN" sz="2800" dirty="0" smtClean="0"/>
          </a:p>
          <a:p>
            <a:pPr lvl="1"/>
            <a:r>
              <a:rPr lang="en-US" altLang="zh-CN" sz="2600" dirty="0" smtClean="0"/>
              <a:t>Create PCA components in HOG features</a:t>
            </a:r>
            <a:endParaRPr lang="en-US" altLang="zh-CN" sz="2800" dirty="0" smtClean="0"/>
          </a:p>
          <a:p>
            <a:pPr marL="182880" lvl="1">
              <a:spcBef>
                <a:spcPts val="1200"/>
              </a:spcBef>
              <a:spcAft>
                <a:spcPts val="0"/>
              </a:spcAft>
            </a:pPr>
            <a:r>
              <a:rPr lang="en-US" altLang="zh-CN" sz="2800" dirty="0" smtClean="0"/>
              <a:t>CNN</a:t>
            </a:r>
            <a:r>
              <a:rPr lang="en-US" sz="2800" dirty="0" smtClean="0"/>
              <a:t>—Convolutional </a:t>
            </a:r>
            <a:r>
              <a:rPr lang="en-US" sz="2800" dirty="0"/>
              <a:t>Neural </a:t>
            </a:r>
            <a:r>
              <a:rPr lang="en-US" sz="2800" dirty="0" smtClean="0"/>
              <a:t>Network</a:t>
            </a:r>
          </a:p>
          <a:p>
            <a:pPr marL="457200" lvl="2">
              <a:spcBef>
                <a:spcPts val="1200"/>
              </a:spcBef>
              <a:spcAft>
                <a:spcPts val="0"/>
              </a:spcAft>
            </a:pPr>
            <a:r>
              <a:rPr lang="en-US" altLang="zh-CN" sz="2600" dirty="0" smtClean="0"/>
              <a:t>2 convolutional layers+ normal layers</a:t>
            </a:r>
          </a:p>
          <a:p>
            <a:endParaRPr lang="en-US" altLang="zh-CN" dirty="0" smtClean="0"/>
          </a:p>
          <a:p>
            <a:endParaRPr lang="en-US" dirty="0" smtClean="0"/>
          </a:p>
          <a:p>
            <a:endParaRPr lang="en-US" dirty="0"/>
          </a:p>
        </p:txBody>
      </p:sp>
    </p:spTree>
    <p:extLst>
      <p:ext uri="{BB962C8B-B14F-4D97-AF65-F5344CB8AC3E}">
        <p14:creationId xmlns:p14="http://schemas.microsoft.com/office/powerpoint/2010/main" val="6385239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186" y="171450"/>
            <a:ext cx="3831914" cy="1632966"/>
          </a:xfrm>
        </p:spPr>
        <p:txBody>
          <a:bodyPr>
            <a:normAutofit/>
          </a:bodyPr>
          <a:lstStyle/>
          <a:p>
            <a:r>
              <a:rPr lang="en-US" sz="6000" dirty="0" smtClean="0"/>
              <a:t>Our MODELs</a:t>
            </a:r>
            <a:endParaRPr lang="en-US" sz="6000" dirty="0"/>
          </a:p>
        </p:txBody>
      </p:sp>
      <p:sp>
        <p:nvSpPr>
          <p:cNvPr id="3" name="Content Placeholder 2"/>
          <p:cNvSpPr>
            <a:spLocks noGrp="1"/>
          </p:cNvSpPr>
          <p:nvPr>
            <p:ph idx="1"/>
          </p:nvPr>
        </p:nvSpPr>
        <p:spPr>
          <a:xfrm>
            <a:off x="1082421" y="1504379"/>
            <a:ext cx="10058400" cy="4238492"/>
          </a:xfrm>
        </p:spPr>
        <p:txBody>
          <a:bodyPr>
            <a:normAutofit/>
          </a:bodyPr>
          <a:lstStyle/>
          <a:p>
            <a:endParaRPr lang="en-US" sz="2400" dirty="0"/>
          </a:p>
          <a:p>
            <a:r>
              <a:rPr lang="en-US" sz="3200" dirty="0" smtClean="0"/>
              <a:t>Baseline</a:t>
            </a:r>
            <a:r>
              <a:rPr lang="zh-CN" altLang="en-US" sz="3200" dirty="0" smtClean="0"/>
              <a:t> </a:t>
            </a:r>
            <a:r>
              <a:rPr lang="en-US" altLang="zh-CN" sz="3200" dirty="0" smtClean="0"/>
              <a:t>Model</a:t>
            </a:r>
            <a:endParaRPr lang="en-US" sz="3200" dirty="0" smtClean="0"/>
          </a:p>
          <a:p>
            <a:pPr lvl="1"/>
            <a:r>
              <a:rPr lang="en-US" sz="2800" dirty="0" smtClean="0"/>
              <a:t>Gradient Boosting Model</a:t>
            </a:r>
            <a:r>
              <a:rPr lang="zh-CN" altLang="en-US" sz="2800" dirty="0" smtClean="0"/>
              <a:t> </a:t>
            </a:r>
            <a:r>
              <a:rPr lang="en-US" altLang="zh-CN" sz="2800" dirty="0" smtClean="0"/>
              <a:t>with SIFT features</a:t>
            </a:r>
            <a:endParaRPr lang="en-US" sz="2800" dirty="0" smtClean="0"/>
          </a:p>
          <a:p>
            <a:r>
              <a:rPr lang="en-US" sz="3200" dirty="0" smtClean="0"/>
              <a:t>Advanced Models</a:t>
            </a:r>
          </a:p>
          <a:p>
            <a:pPr lvl="1"/>
            <a:r>
              <a:rPr lang="en-US" sz="2800" dirty="0" smtClean="0"/>
              <a:t>SVM </a:t>
            </a:r>
            <a:r>
              <a:rPr lang="mr-IN" sz="2800" dirty="0" smtClean="0"/>
              <a:t>–</a:t>
            </a:r>
            <a:r>
              <a:rPr lang="en-US" sz="2800" dirty="0" smtClean="0"/>
              <a:t> Support Vector Machine</a:t>
            </a:r>
          </a:p>
          <a:p>
            <a:pPr lvl="1"/>
            <a:r>
              <a:rPr lang="en-US" sz="2800" dirty="0" smtClean="0"/>
              <a:t>RF—Random Forest</a:t>
            </a:r>
          </a:p>
          <a:p>
            <a:pPr lvl="1"/>
            <a:r>
              <a:rPr lang="en-US" sz="2800" dirty="0" smtClean="0"/>
              <a:t>LDA—Linear Discriminant Analysis</a:t>
            </a:r>
          </a:p>
          <a:p>
            <a:pPr lvl="1"/>
            <a:r>
              <a:rPr lang="en-US" sz="2800" dirty="0" smtClean="0"/>
              <a:t>CNN—Convolutional Neural Network</a:t>
            </a:r>
          </a:p>
          <a:p>
            <a:endParaRPr lang="en-US" sz="2400" dirty="0" smtClean="0"/>
          </a:p>
          <a:p>
            <a:pPr lvl="1"/>
            <a:endParaRPr lang="en-US" sz="2000" dirty="0" smtClean="0"/>
          </a:p>
        </p:txBody>
      </p:sp>
    </p:spTree>
    <p:extLst>
      <p:ext uri="{BB962C8B-B14F-4D97-AF65-F5344CB8AC3E}">
        <p14:creationId xmlns:p14="http://schemas.microsoft.com/office/powerpoint/2010/main" val="266279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528" y="0"/>
            <a:ext cx="10058400" cy="1609344"/>
          </a:xfrm>
        </p:spPr>
        <p:txBody>
          <a:bodyPr/>
          <a:lstStyle/>
          <a:p>
            <a:r>
              <a:rPr lang="en-US" dirty="0" smtClean="0"/>
              <a:t>Model selection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066667262"/>
              </p:ext>
            </p:extLst>
          </p:nvPr>
        </p:nvGraphicFramePr>
        <p:xfrm>
          <a:off x="1752600" y="2007870"/>
          <a:ext cx="8260082" cy="2503169"/>
        </p:xfrm>
        <a:graphic>
          <a:graphicData uri="http://schemas.openxmlformats.org/drawingml/2006/table">
            <a:tbl>
              <a:tblPr>
                <a:tableStyleId>{5C22544A-7EE6-4342-B048-85BDC9FD1C3A}</a:tableStyleId>
              </a:tblPr>
              <a:tblGrid>
                <a:gridCol w="879259"/>
                <a:gridCol w="879259"/>
                <a:gridCol w="2167188"/>
                <a:gridCol w="2167188"/>
                <a:gridCol w="2167188"/>
              </a:tblGrid>
              <a:tr h="462506">
                <a:tc>
                  <a:txBody>
                    <a:bodyPr/>
                    <a:lstStyle/>
                    <a:p>
                      <a:pPr algn="ctr" fontAlgn="b"/>
                      <a:endParaRPr lang="en-US" sz="1600" b="0" i="0" u="none" strike="noStrike">
                        <a:solidFill>
                          <a:srgbClr val="000000"/>
                        </a:solidFill>
                        <a:effectLst/>
                        <a:latin typeface="Calibri" charset="0"/>
                      </a:endParaRPr>
                    </a:p>
                  </a:txBody>
                  <a:tcPr marL="12700" marR="12700" marT="12700" marB="0" anchor="b"/>
                </a:tc>
                <a:tc>
                  <a:txBody>
                    <a:bodyPr/>
                    <a:lstStyle/>
                    <a:p>
                      <a:pPr algn="ctr" fontAlgn="b"/>
                      <a:endParaRPr lang="en-US" sz="1600" b="0" i="0" u="none" strike="noStrike">
                        <a:solidFill>
                          <a:srgbClr val="000000"/>
                        </a:solidFill>
                        <a:effectLst/>
                        <a:latin typeface="Calibri" charset="0"/>
                      </a:endParaRPr>
                    </a:p>
                  </a:txBody>
                  <a:tcPr marL="12700" marR="12700" marT="12700" marB="0" anchor="b"/>
                </a:tc>
                <a:tc>
                  <a:txBody>
                    <a:bodyPr/>
                    <a:lstStyle/>
                    <a:p>
                      <a:pPr algn="ctr" fontAlgn="b"/>
                      <a:r>
                        <a:rPr lang="en-US" sz="1600" u="none" strike="noStrike">
                          <a:effectLst/>
                        </a:rPr>
                        <a:t>SIFT</a:t>
                      </a:r>
                      <a:endParaRPr lang="en-US" sz="1600" b="1" i="0" u="none" strike="noStrike">
                        <a:solidFill>
                          <a:srgbClr val="000000"/>
                        </a:solidFill>
                        <a:effectLst/>
                        <a:latin typeface="Calibri" charset="0"/>
                      </a:endParaRPr>
                    </a:p>
                  </a:txBody>
                  <a:tcPr marL="12700" marR="12700" marT="12700" marB="0" anchor="b"/>
                </a:tc>
                <a:tc>
                  <a:txBody>
                    <a:bodyPr/>
                    <a:lstStyle/>
                    <a:p>
                      <a:pPr algn="ctr" fontAlgn="b"/>
                      <a:r>
                        <a:rPr lang="sk-SK" sz="1600" u="none" strike="noStrike">
                          <a:effectLst/>
                        </a:rPr>
                        <a:t> </a:t>
                      </a:r>
                      <a:endParaRPr lang="sk-SK" sz="1600" b="0" i="0" u="none" strike="noStrike">
                        <a:solidFill>
                          <a:srgbClr val="000000"/>
                        </a:solidFill>
                        <a:effectLst/>
                        <a:latin typeface="Calibri" charset="0"/>
                      </a:endParaRPr>
                    </a:p>
                  </a:txBody>
                  <a:tcPr marL="12700" marR="12700" marT="12700" marB="0" anchor="b"/>
                </a:tc>
                <a:tc>
                  <a:txBody>
                    <a:bodyPr/>
                    <a:lstStyle/>
                    <a:p>
                      <a:pPr algn="ctr" fontAlgn="b"/>
                      <a:endParaRPr lang="en-US" sz="1600" b="0" i="0" u="none" strike="noStrike">
                        <a:solidFill>
                          <a:srgbClr val="000000"/>
                        </a:solidFill>
                        <a:effectLst/>
                        <a:latin typeface="Calibri" charset="0"/>
                      </a:endParaRPr>
                    </a:p>
                  </a:txBody>
                  <a:tcPr marL="12700" marR="12700" marT="12700" marB="0" anchor="b"/>
                </a:tc>
              </a:tr>
              <a:tr h="462506">
                <a:tc>
                  <a:txBody>
                    <a:bodyPr/>
                    <a:lstStyle/>
                    <a:p>
                      <a:pPr algn="ctr" fontAlgn="b"/>
                      <a:endParaRPr lang="en-US" sz="1600" b="0" i="0" u="none" strike="noStrike">
                        <a:solidFill>
                          <a:srgbClr val="000000"/>
                        </a:solidFill>
                        <a:effectLst/>
                        <a:latin typeface="Calibri" charset="0"/>
                      </a:endParaRPr>
                    </a:p>
                  </a:txBody>
                  <a:tcPr marL="12700" marR="12700" marT="12700" marB="0" anchor="b"/>
                </a:tc>
                <a:tc>
                  <a:txBody>
                    <a:bodyPr/>
                    <a:lstStyle/>
                    <a:p>
                      <a:pPr algn="ctr" fontAlgn="b"/>
                      <a:endParaRPr lang="en-US" sz="1600" b="0" i="0" u="none" strike="noStrike">
                        <a:solidFill>
                          <a:srgbClr val="000000"/>
                        </a:solidFill>
                        <a:effectLst/>
                        <a:latin typeface="Calibri" charset="0"/>
                      </a:endParaRPr>
                    </a:p>
                  </a:txBody>
                  <a:tcPr marL="12700" marR="12700" marT="12700" marB="0" anchor="b"/>
                </a:tc>
                <a:tc>
                  <a:txBody>
                    <a:bodyPr/>
                    <a:lstStyle/>
                    <a:p>
                      <a:pPr algn="ctr" fontAlgn="b"/>
                      <a:endParaRPr lang="en-US" sz="1600" b="0" i="0" u="none" strike="noStrike">
                        <a:solidFill>
                          <a:srgbClr val="000000"/>
                        </a:solidFill>
                        <a:effectLst/>
                        <a:latin typeface="Calibri" charset="0"/>
                      </a:endParaRPr>
                    </a:p>
                  </a:txBody>
                  <a:tcPr marL="12700" marR="12700" marT="12700" marB="0" anchor="b"/>
                </a:tc>
                <a:tc>
                  <a:txBody>
                    <a:bodyPr/>
                    <a:lstStyle/>
                    <a:p>
                      <a:pPr algn="ctr" fontAlgn="b"/>
                      <a:endParaRPr lang="en-US" sz="1600" b="0" i="0" u="none" strike="noStrike">
                        <a:solidFill>
                          <a:srgbClr val="000000"/>
                        </a:solidFill>
                        <a:effectLst/>
                        <a:latin typeface="Calibri" charset="0"/>
                      </a:endParaRPr>
                    </a:p>
                  </a:txBody>
                  <a:tcPr marL="12700" marR="12700" marT="12700" marB="0" anchor="b"/>
                </a:tc>
                <a:tc>
                  <a:txBody>
                    <a:bodyPr/>
                    <a:lstStyle/>
                    <a:p>
                      <a:pPr algn="ctr" fontAlgn="b"/>
                      <a:endParaRPr lang="en-US" sz="1600" b="0" i="0" u="none" strike="noStrike">
                        <a:solidFill>
                          <a:srgbClr val="000000"/>
                        </a:solidFill>
                        <a:effectLst/>
                        <a:latin typeface="Calibri" charset="0"/>
                      </a:endParaRPr>
                    </a:p>
                  </a:txBody>
                  <a:tcPr marL="12700" marR="12700" marT="12700" marB="0" anchor="b"/>
                </a:tc>
              </a:tr>
              <a:tr h="653145">
                <a:tc>
                  <a:txBody>
                    <a:bodyPr/>
                    <a:lstStyle/>
                    <a:p>
                      <a:pPr algn="ctr" fontAlgn="b"/>
                      <a:endParaRPr lang="en-US" sz="1600" b="0" i="0" u="none" strike="noStrike">
                        <a:solidFill>
                          <a:srgbClr val="000000"/>
                        </a:solidFill>
                        <a:effectLst/>
                        <a:latin typeface="Calibri" charset="0"/>
                      </a:endParaRPr>
                    </a:p>
                  </a:txBody>
                  <a:tcPr marL="12700" marR="12700" marT="12700" marB="0" anchor="b"/>
                </a:tc>
                <a:tc>
                  <a:txBody>
                    <a:bodyPr/>
                    <a:lstStyle/>
                    <a:p>
                      <a:pPr algn="ctr" fontAlgn="b"/>
                      <a:endParaRPr lang="en-US" sz="1600" b="0" i="0" u="none" strike="noStrike">
                        <a:solidFill>
                          <a:srgbClr val="000000"/>
                        </a:solidFill>
                        <a:effectLst/>
                        <a:latin typeface="Calibri" charset="0"/>
                      </a:endParaRPr>
                    </a:p>
                  </a:txBody>
                  <a:tcPr marL="12700" marR="12700" marT="12700" marB="0" anchor="b"/>
                </a:tc>
                <a:tc>
                  <a:txBody>
                    <a:bodyPr/>
                    <a:lstStyle/>
                    <a:p>
                      <a:pPr algn="ctr" fontAlgn="b"/>
                      <a:r>
                        <a:rPr lang="en-US" sz="1600" u="none" strike="noStrike" dirty="0">
                          <a:effectLst/>
                        </a:rPr>
                        <a:t>CV Lowest error Rate</a:t>
                      </a:r>
                      <a:endParaRPr lang="en-US" sz="1600" b="0" i="0" u="none" strike="noStrike" dirty="0">
                        <a:solidFill>
                          <a:srgbClr val="000000"/>
                        </a:solidFill>
                        <a:effectLst/>
                        <a:latin typeface="Calibri" charset="0"/>
                      </a:endParaRPr>
                    </a:p>
                  </a:txBody>
                  <a:tcPr marL="12700" marR="12700" marT="12700" marB="0" anchor="b"/>
                </a:tc>
                <a:tc>
                  <a:txBody>
                    <a:bodyPr/>
                    <a:lstStyle/>
                    <a:p>
                      <a:pPr algn="ctr" fontAlgn="b"/>
                      <a:r>
                        <a:rPr lang="en-US" sz="1600" u="none" strike="noStrike">
                          <a:effectLst/>
                        </a:rPr>
                        <a:t>Training Time (seconds)</a:t>
                      </a:r>
                      <a:endParaRPr lang="en-US" sz="1600" b="0" i="0" u="none" strike="noStrike">
                        <a:solidFill>
                          <a:srgbClr val="000000"/>
                        </a:solidFill>
                        <a:effectLst/>
                        <a:latin typeface="Calibri" charset="0"/>
                      </a:endParaRPr>
                    </a:p>
                  </a:txBody>
                  <a:tcPr marL="12700" marR="12700" marT="12700" marB="0" anchor="b"/>
                </a:tc>
                <a:tc>
                  <a:txBody>
                    <a:bodyPr/>
                    <a:lstStyle/>
                    <a:p>
                      <a:pPr algn="ctr" fontAlgn="b"/>
                      <a:r>
                        <a:rPr lang="en-US" sz="1600" u="none" strike="noStrike">
                          <a:effectLst/>
                        </a:rPr>
                        <a:t>Best Parameters</a:t>
                      </a:r>
                      <a:endParaRPr lang="en-US" sz="1600" b="0" i="0" u="none" strike="noStrike">
                        <a:solidFill>
                          <a:srgbClr val="000000"/>
                        </a:solidFill>
                        <a:effectLst/>
                        <a:latin typeface="Calibri" charset="0"/>
                      </a:endParaRPr>
                    </a:p>
                  </a:txBody>
                  <a:tcPr marL="12700" marR="12700" marT="12700" marB="0" anchor="b"/>
                </a:tc>
              </a:tr>
              <a:tr h="462506">
                <a:tc>
                  <a:txBody>
                    <a:bodyPr/>
                    <a:lstStyle/>
                    <a:p>
                      <a:pPr algn="ctr" fontAlgn="b"/>
                      <a:endParaRPr lang="en-US" sz="1600" b="0" i="0" u="none" strike="noStrike">
                        <a:solidFill>
                          <a:srgbClr val="000000"/>
                        </a:solidFill>
                        <a:effectLst/>
                        <a:latin typeface="Calibri" charset="0"/>
                      </a:endParaRPr>
                    </a:p>
                  </a:txBody>
                  <a:tcPr marL="12700" marR="12700" marT="12700" marB="0" anchor="b"/>
                </a:tc>
                <a:tc>
                  <a:txBody>
                    <a:bodyPr/>
                    <a:lstStyle/>
                    <a:p>
                      <a:pPr algn="ctr" fontAlgn="b"/>
                      <a:endParaRPr lang="en-US" sz="1600" b="0" i="0" u="none" strike="noStrike">
                        <a:solidFill>
                          <a:srgbClr val="000000"/>
                        </a:solidFill>
                        <a:effectLst/>
                        <a:latin typeface="Calibri" charset="0"/>
                      </a:endParaRPr>
                    </a:p>
                  </a:txBody>
                  <a:tcPr marL="12700" marR="12700" marT="12700" marB="0" anchor="b"/>
                </a:tc>
                <a:tc>
                  <a:txBody>
                    <a:bodyPr/>
                    <a:lstStyle/>
                    <a:p>
                      <a:pPr algn="ctr" fontAlgn="b"/>
                      <a:endParaRPr lang="en-US" sz="1600" b="0" i="0" u="none" strike="noStrike">
                        <a:solidFill>
                          <a:srgbClr val="000000"/>
                        </a:solidFill>
                        <a:effectLst/>
                        <a:latin typeface="Calibri" charset="0"/>
                      </a:endParaRPr>
                    </a:p>
                  </a:txBody>
                  <a:tcPr marL="12700" marR="12700" marT="12700" marB="0" anchor="b"/>
                </a:tc>
                <a:tc>
                  <a:txBody>
                    <a:bodyPr/>
                    <a:lstStyle/>
                    <a:p>
                      <a:pPr algn="ctr" fontAlgn="b"/>
                      <a:endParaRPr lang="en-US" sz="1600" b="0" i="0" u="none" strike="noStrike">
                        <a:solidFill>
                          <a:srgbClr val="000000"/>
                        </a:solidFill>
                        <a:effectLst/>
                        <a:latin typeface="Calibri" charset="0"/>
                      </a:endParaRPr>
                    </a:p>
                  </a:txBody>
                  <a:tcPr marL="12700" marR="12700" marT="12700" marB="0" anchor="b"/>
                </a:tc>
                <a:tc>
                  <a:txBody>
                    <a:bodyPr/>
                    <a:lstStyle/>
                    <a:p>
                      <a:pPr algn="ctr" fontAlgn="b"/>
                      <a:endParaRPr lang="en-US" sz="1600" b="0" i="0" u="none" strike="noStrike" dirty="0">
                        <a:solidFill>
                          <a:srgbClr val="000000"/>
                        </a:solidFill>
                        <a:effectLst/>
                        <a:latin typeface="Calibri" charset="0"/>
                      </a:endParaRPr>
                    </a:p>
                  </a:txBody>
                  <a:tcPr marL="12700" marR="12700" marT="12700" marB="0" anchor="b"/>
                </a:tc>
              </a:tr>
              <a:tr h="462506">
                <a:tc>
                  <a:txBody>
                    <a:bodyPr/>
                    <a:lstStyle/>
                    <a:p>
                      <a:pPr algn="ctr" fontAlgn="b"/>
                      <a:r>
                        <a:rPr lang="en-US" sz="1600" u="none" strike="noStrike">
                          <a:effectLst/>
                        </a:rPr>
                        <a:t>GBM</a:t>
                      </a:r>
                      <a:endParaRPr lang="en-US" sz="1600" b="1" i="0" u="none" strike="noStrike">
                        <a:solidFill>
                          <a:srgbClr val="000000"/>
                        </a:solidFill>
                        <a:effectLst/>
                        <a:latin typeface="Calibri" charset="0"/>
                      </a:endParaRPr>
                    </a:p>
                  </a:txBody>
                  <a:tcPr marL="12700" marR="12700" marT="12700" marB="0" anchor="b"/>
                </a:tc>
                <a:tc>
                  <a:txBody>
                    <a:bodyPr/>
                    <a:lstStyle/>
                    <a:p>
                      <a:pPr algn="ctr" fontAlgn="b"/>
                      <a:endParaRPr lang="en-US" sz="1600" b="1" i="0" u="none" strike="noStrike">
                        <a:solidFill>
                          <a:srgbClr val="000000"/>
                        </a:solidFill>
                        <a:effectLst/>
                        <a:latin typeface="Calibri" charset="0"/>
                      </a:endParaRPr>
                    </a:p>
                  </a:txBody>
                  <a:tcPr marL="12700" marR="12700" marT="12700" marB="0" anchor="b"/>
                </a:tc>
                <a:tc>
                  <a:txBody>
                    <a:bodyPr/>
                    <a:lstStyle/>
                    <a:p>
                      <a:pPr algn="ctr" fontAlgn="b"/>
                      <a:r>
                        <a:rPr lang="mr-IN" sz="1600" u="none" strike="noStrike" dirty="0">
                          <a:effectLst/>
                        </a:rPr>
                        <a:t>20.67%</a:t>
                      </a:r>
                      <a:endParaRPr lang="mr-IN" sz="1600" b="0" i="0" u="none" strike="noStrike" dirty="0">
                        <a:solidFill>
                          <a:srgbClr val="000000"/>
                        </a:solidFill>
                        <a:effectLst/>
                        <a:latin typeface="Calibri" charset="0"/>
                      </a:endParaRPr>
                    </a:p>
                  </a:txBody>
                  <a:tcPr marL="12700" marR="12700" marT="12700" marB="0" anchor="b"/>
                </a:tc>
                <a:tc>
                  <a:txBody>
                    <a:bodyPr/>
                    <a:lstStyle/>
                    <a:p>
                      <a:pPr algn="ctr" fontAlgn="b"/>
                      <a:r>
                        <a:rPr lang="nb-NO" sz="1600" u="none" strike="noStrike">
                          <a:effectLst/>
                        </a:rPr>
                        <a:t>181.489</a:t>
                      </a:r>
                      <a:endParaRPr lang="nb-NO" sz="1600" b="0" i="0" u="none" strike="noStrike">
                        <a:solidFill>
                          <a:srgbClr val="000000"/>
                        </a:solidFill>
                        <a:effectLst/>
                        <a:latin typeface="Calibri" charset="0"/>
                      </a:endParaRPr>
                    </a:p>
                  </a:txBody>
                  <a:tcPr marL="12700" marR="12700" marT="12700" marB="0" anchor="b"/>
                </a:tc>
                <a:tc>
                  <a:txBody>
                    <a:bodyPr/>
                    <a:lstStyle/>
                    <a:p>
                      <a:pPr algn="ctr" fontAlgn="b"/>
                      <a:r>
                        <a:rPr lang="en-US" sz="1600" u="none" strike="noStrike" dirty="0">
                          <a:effectLst/>
                        </a:rPr>
                        <a:t>Shrinkage = 0.06</a:t>
                      </a:r>
                      <a:endParaRPr lang="en-US" sz="1600" b="0" i="0" u="none" strike="noStrike" dirty="0">
                        <a:solidFill>
                          <a:srgbClr val="000000"/>
                        </a:solidFill>
                        <a:effectLst/>
                        <a:latin typeface="Calibri" charset="0"/>
                      </a:endParaRPr>
                    </a:p>
                  </a:txBody>
                  <a:tcPr marL="12700" marR="12700" marT="12700" marB="0" anchor="b"/>
                </a:tc>
              </a:tr>
            </a:tbl>
          </a:graphicData>
        </a:graphic>
      </p:graphicFrame>
      <p:sp>
        <p:nvSpPr>
          <p:cNvPr id="6" name="TextBox 5"/>
          <p:cNvSpPr txBox="1"/>
          <p:nvPr/>
        </p:nvSpPr>
        <p:spPr>
          <a:xfrm>
            <a:off x="3619500" y="5177536"/>
            <a:ext cx="4069080" cy="461665"/>
          </a:xfrm>
          <a:prstGeom prst="rect">
            <a:avLst/>
          </a:prstGeom>
          <a:noFill/>
        </p:spPr>
        <p:txBody>
          <a:bodyPr wrap="square" rtlCol="0">
            <a:spAutoFit/>
          </a:bodyPr>
          <a:lstStyle/>
          <a:p>
            <a:pPr algn="ctr"/>
            <a:r>
              <a:rPr lang="en-US" sz="2400" smtClean="0"/>
              <a:t>Baseline Model</a:t>
            </a:r>
            <a:endParaRPr lang="en-US" sz="2400"/>
          </a:p>
        </p:txBody>
      </p:sp>
      <p:sp>
        <p:nvSpPr>
          <p:cNvPr id="7" name="TextBox 6"/>
          <p:cNvSpPr txBox="1"/>
          <p:nvPr/>
        </p:nvSpPr>
        <p:spPr>
          <a:xfrm>
            <a:off x="4450080" y="1234440"/>
            <a:ext cx="2438400" cy="369332"/>
          </a:xfrm>
          <a:prstGeom prst="rect">
            <a:avLst/>
          </a:prstGeom>
          <a:noFill/>
        </p:spPr>
        <p:txBody>
          <a:bodyPr wrap="square" rtlCol="0">
            <a:spAutoFit/>
          </a:bodyPr>
          <a:lstStyle/>
          <a:p>
            <a:r>
              <a:rPr lang="en-US" i="1" dirty="0" smtClean="0">
                <a:solidFill>
                  <a:schemeClr val="accent1"/>
                </a:solidFill>
              </a:rPr>
              <a:t>--Using SIFT Features</a:t>
            </a:r>
            <a:endParaRPr lang="en-US" i="1" dirty="0">
              <a:solidFill>
                <a:schemeClr val="accent1"/>
              </a:solidFill>
            </a:endParaRPr>
          </a:p>
        </p:txBody>
      </p:sp>
    </p:spTree>
    <p:extLst>
      <p:ext uri="{BB962C8B-B14F-4D97-AF65-F5344CB8AC3E}">
        <p14:creationId xmlns:p14="http://schemas.microsoft.com/office/powerpoint/2010/main" val="5121340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074" y="-1"/>
            <a:ext cx="4816601" cy="1506537"/>
          </a:xfrm>
        </p:spPr>
        <p:txBody>
          <a:bodyPr>
            <a:normAutofit/>
          </a:bodyPr>
          <a:lstStyle/>
          <a:p>
            <a:r>
              <a:rPr lang="en-US" dirty="0" smtClean="0"/>
              <a:t>Model Selection</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263" y="1342229"/>
            <a:ext cx="6400801" cy="4287099"/>
          </a:xfrm>
          <a:prstGeom prst="rect">
            <a:avLst/>
          </a:prstGeom>
        </p:spPr>
      </p:pic>
      <p:pic>
        <p:nvPicPr>
          <p:cNvPr id="9" name="Content Placeholder 8"/>
          <p:cNvPicPr>
            <a:picLocks noGrp="1" noChangeAspect="1"/>
          </p:cNvPicPr>
          <p:nvPr>
            <p:ph idx="1"/>
          </p:nvPr>
        </p:nvPicPr>
        <p:blipFill>
          <a:blip r:embed="rId4"/>
          <a:stretch>
            <a:fillRect/>
          </a:stretch>
        </p:blipFill>
        <p:spPr>
          <a:xfrm>
            <a:off x="97196" y="1342229"/>
            <a:ext cx="5724960" cy="4051300"/>
          </a:xfrm>
          <a:prstGeom prst="rect">
            <a:avLst/>
          </a:prstGeom>
        </p:spPr>
      </p:pic>
      <p:sp>
        <p:nvSpPr>
          <p:cNvPr id="10" name="TextBox 9"/>
          <p:cNvSpPr txBox="1"/>
          <p:nvPr/>
        </p:nvSpPr>
        <p:spPr>
          <a:xfrm>
            <a:off x="4757738" y="972897"/>
            <a:ext cx="2828925" cy="369332"/>
          </a:xfrm>
          <a:prstGeom prst="rect">
            <a:avLst/>
          </a:prstGeom>
          <a:noFill/>
        </p:spPr>
        <p:txBody>
          <a:bodyPr wrap="square" rtlCol="0">
            <a:spAutoFit/>
          </a:bodyPr>
          <a:lstStyle/>
          <a:p>
            <a:r>
              <a:rPr lang="en-US" i="1" dirty="0" smtClean="0">
                <a:solidFill>
                  <a:schemeClr val="accent1"/>
                </a:solidFill>
              </a:rPr>
              <a:t>--Using Hogs Features</a:t>
            </a:r>
            <a:endParaRPr lang="en-US" i="1" dirty="0">
              <a:solidFill>
                <a:schemeClr val="accent1"/>
              </a:solidFill>
            </a:endParaRPr>
          </a:p>
        </p:txBody>
      </p:sp>
      <p:sp>
        <p:nvSpPr>
          <p:cNvPr id="11" name="TextBox 10"/>
          <p:cNvSpPr txBox="1"/>
          <p:nvPr/>
        </p:nvSpPr>
        <p:spPr>
          <a:xfrm>
            <a:off x="1728788" y="5629328"/>
            <a:ext cx="1943100" cy="369332"/>
          </a:xfrm>
          <a:prstGeom prst="rect">
            <a:avLst/>
          </a:prstGeom>
          <a:noFill/>
        </p:spPr>
        <p:txBody>
          <a:bodyPr wrap="square" rtlCol="0">
            <a:spAutoFit/>
          </a:bodyPr>
          <a:lstStyle/>
          <a:p>
            <a:pPr algn="ctr"/>
            <a:r>
              <a:rPr lang="en-US" dirty="0" smtClean="0"/>
              <a:t>Baseline Model</a:t>
            </a:r>
            <a:endParaRPr lang="en-US" dirty="0"/>
          </a:p>
        </p:txBody>
      </p:sp>
      <p:sp>
        <p:nvSpPr>
          <p:cNvPr id="12" name="TextBox 11"/>
          <p:cNvSpPr txBox="1"/>
          <p:nvPr/>
        </p:nvSpPr>
        <p:spPr>
          <a:xfrm>
            <a:off x="7786688" y="5629381"/>
            <a:ext cx="2357438" cy="369332"/>
          </a:xfrm>
          <a:prstGeom prst="rect">
            <a:avLst/>
          </a:prstGeom>
          <a:noFill/>
        </p:spPr>
        <p:txBody>
          <a:bodyPr wrap="square" rtlCol="0">
            <a:spAutoFit/>
          </a:bodyPr>
          <a:lstStyle/>
          <a:p>
            <a:pPr algn="ctr"/>
            <a:r>
              <a:rPr lang="en-US" smtClean="0"/>
              <a:t>SVM Model</a:t>
            </a:r>
            <a:endParaRPr lang="en-US"/>
          </a:p>
        </p:txBody>
      </p:sp>
    </p:spTree>
    <p:extLst>
      <p:ext uri="{BB962C8B-B14F-4D97-AF65-F5344CB8AC3E}">
        <p14:creationId xmlns:p14="http://schemas.microsoft.com/office/powerpoint/2010/main" val="16894460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63" y="0"/>
            <a:ext cx="2987802" cy="1609344"/>
          </a:xfrm>
        </p:spPr>
        <p:txBody>
          <a:bodyPr/>
          <a:lstStyle/>
          <a:p>
            <a:r>
              <a:rPr lang="en-US" smtClean="0"/>
              <a:t>Results</a:t>
            </a: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19866634"/>
              </p:ext>
            </p:extLst>
          </p:nvPr>
        </p:nvGraphicFramePr>
        <p:xfrm>
          <a:off x="2135124" y="1765364"/>
          <a:ext cx="7937564" cy="3849624"/>
        </p:xfrm>
        <a:graphic>
          <a:graphicData uri="http://schemas.openxmlformats.org/drawingml/2006/table">
            <a:tbl>
              <a:tblPr>
                <a:tableStyleId>{5C22544A-7EE6-4342-B048-85BDC9FD1C3A}</a:tableStyleId>
              </a:tblPr>
              <a:tblGrid>
                <a:gridCol w="715345"/>
                <a:gridCol w="2407405"/>
                <a:gridCol w="2587347"/>
                <a:gridCol w="2227467"/>
              </a:tblGrid>
              <a:tr h="481203">
                <a:tc>
                  <a:txBody>
                    <a:bodyPr/>
                    <a:lstStyle/>
                    <a:p>
                      <a:pPr algn="l" fontAlgn="b"/>
                      <a:endParaRPr lang="en-US" sz="1400" b="0" i="0" u="none" strike="noStrike">
                        <a:solidFill>
                          <a:srgbClr val="000000"/>
                        </a:solidFill>
                        <a:effectLst/>
                        <a:latin typeface="Calibri" charset="0"/>
                      </a:endParaRPr>
                    </a:p>
                  </a:txBody>
                  <a:tcPr marL="12700" marR="12700" marT="12700" marB="0" anchor="b"/>
                </a:tc>
                <a:tc>
                  <a:txBody>
                    <a:bodyPr/>
                    <a:lstStyle/>
                    <a:p>
                      <a:pPr algn="l" fontAlgn="b"/>
                      <a:r>
                        <a:rPr lang="en-US" sz="1800" b="0" u="none" strike="noStrike" dirty="0">
                          <a:effectLst/>
                        </a:rPr>
                        <a:t>HOGs</a:t>
                      </a:r>
                      <a:endParaRPr lang="en-US" sz="1800" b="0" i="0" u="none" strike="noStrike" dirty="0">
                        <a:solidFill>
                          <a:srgbClr val="000000"/>
                        </a:solidFill>
                        <a:effectLst/>
                        <a:latin typeface="Calibri" charset="0"/>
                      </a:endParaRPr>
                    </a:p>
                  </a:txBody>
                  <a:tcPr marL="12700" marR="12700" marT="12700" marB="0" anchor="b"/>
                </a:tc>
                <a:tc>
                  <a:txBody>
                    <a:bodyPr/>
                    <a:lstStyle/>
                    <a:p>
                      <a:pPr algn="l" fontAlgn="b"/>
                      <a:r>
                        <a:rPr lang="sk-SK" sz="1200" u="none" strike="noStrike">
                          <a:effectLst/>
                        </a:rPr>
                        <a:t> </a:t>
                      </a:r>
                      <a:endParaRPr lang="sk-SK" sz="1200" b="0" i="0" u="none" strike="noStrike">
                        <a:solidFill>
                          <a:srgbClr val="000000"/>
                        </a:solidFill>
                        <a:effectLst/>
                        <a:latin typeface="Calibri" charset="0"/>
                      </a:endParaRPr>
                    </a:p>
                  </a:txBody>
                  <a:tcPr marL="12700" marR="12700" marT="12700" marB="0" anchor="b"/>
                </a:tc>
                <a:tc>
                  <a:txBody>
                    <a:bodyPr/>
                    <a:lstStyle/>
                    <a:p>
                      <a:pPr algn="l" fontAlgn="b"/>
                      <a:endParaRPr lang="en-US" sz="1200" b="0" i="0" u="none" strike="noStrike">
                        <a:solidFill>
                          <a:srgbClr val="000000"/>
                        </a:solidFill>
                        <a:effectLst/>
                        <a:latin typeface="Calibri" charset="0"/>
                      </a:endParaRPr>
                    </a:p>
                  </a:txBody>
                  <a:tcPr marL="12700" marR="12700" marT="12700" marB="0" anchor="b"/>
                </a:tc>
              </a:tr>
              <a:tr h="481203">
                <a:tc>
                  <a:txBody>
                    <a:bodyPr/>
                    <a:lstStyle/>
                    <a:p>
                      <a:pPr algn="l" fontAlgn="b"/>
                      <a:endParaRPr lang="en-US" sz="1200" b="0" i="0" u="none" strike="noStrike">
                        <a:solidFill>
                          <a:srgbClr val="000000"/>
                        </a:solidFill>
                        <a:effectLst/>
                        <a:latin typeface="Calibri" charset="0"/>
                      </a:endParaRPr>
                    </a:p>
                  </a:txBody>
                  <a:tcPr marL="12700" marR="12700" marT="12700" marB="0" anchor="b"/>
                </a:tc>
                <a:tc>
                  <a:txBody>
                    <a:bodyPr/>
                    <a:lstStyle/>
                    <a:p>
                      <a:pPr algn="l" fontAlgn="b"/>
                      <a:endParaRPr lang="en-US" sz="1200" b="0" i="0" u="none" strike="noStrike">
                        <a:solidFill>
                          <a:srgbClr val="000000"/>
                        </a:solidFill>
                        <a:effectLst/>
                        <a:latin typeface="Calibri" charset="0"/>
                      </a:endParaRPr>
                    </a:p>
                  </a:txBody>
                  <a:tcPr marL="12700" marR="12700" marT="12700" marB="0" anchor="b"/>
                </a:tc>
                <a:tc>
                  <a:txBody>
                    <a:bodyPr/>
                    <a:lstStyle/>
                    <a:p>
                      <a:pPr algn="l" fontAlgn="b"/>
                      <a:endParaRPr lang="en-US" sz="1200" b="0" i="0" u="none" strike="noStrike">
                        <a:solidFill>
                          <a:srgbClr val="000000"/>
                        </a:solidFill>
                        <a:effectLst/>
                        <a:latin typeface="Calibri" charset="0"/>
                      </a:endParaRPr>
                    </a:p>
                  </a:txBody>
                  <a:tcPr marL="12700" marR="12700" marT="12700" marB="0" anchor="b"/>
                </a:tc>
                <a:tc>
                  <a:txBody>
                    <a:bodyPr/>
                    <a:lstStyle/>
                    <a:p>
                      <a:pPr algn="l" fontAlgn="b"/>
                      <a:endParaRPr lang="en-US" sz="1200" b="0" i="0" u="none" strike="noStrike">
                        <a:solidFill>
                          <a:srgbClr val="000000"/>
                        </a:solidFill>
                        <a:effectLst/>
                        <a:latin typeface="Calibri" charset="0"/>
                      </a:endParaRPr>
                    </a:p>
                  </a:txBody>
                  <a:tcPr marL="12700" marR="12700" marT="12700" marB="0" anchor="b"/>
                </a:tc>
              </a:tr>
              <a:tr h="481203">
                <a:tc>
                  <a:txBody>
                    <a:bodyPr/>
                    <a:lstStyle/>
                    <a:p>
                      <a:pPr algn="ctr" fontAlgn="b"/>
                      <a:endParaRPr lang="en-US" sz="1200" b="0" i="0" u="none" strike="noStrike">
                        <a:solidFill>
                          <a:srgbClr val="000000"/>
                        </a:solidFill>
                        <a:effectLst/>
                        <a:latin typeface="Calibri" charset="0"/>
                      </a:endParaRPr>
                    </a:p>
                  </a:txBody>
                  <a:tcPr marL="12700" marR="12700" marT="12700" marB="0" anchor="b"/>
                </a:tc>
                <a:tc>
                  <a:txBody>
                    <a:bodyPr/>
                    <a:lstStyle/>
                    <a:p>
                      <a:pPr algn="ctr" fontAlgn="b"/>
                      <a:r>
                        <a:rPr lang="en-US" sz="1400" u="none" strike="noStrike" dirty="0">
                          <a:effectLst/>
                        </a:rPr>
                        <a:t>CV Lowest error Rate</a:t>
                      </a:r>
                      <a:endParaRPr lang="en-US" sz="1400" b="0" i="0" u="none" strike="noStrike" dirty="0">
                        <a:solidFill>
                          <a:srgbClr val="000000"/>
                        </a:solidFill>
                        <a:effectLst/>
                        <a:latin typeface="Calibri" charset="0"/>
                      </a:endParaRPr>
                    </a:p>
                  </a:txBody>
                  <a:tcPr marL="12700" marR="12700" marT="12700" marB="0" anchor="b"/>
                </a:tc>
                <a:tc>
                  <a:txBody>
                    <a:bodyPr/>
                    <a:lstStyle/>
                    <a:p>
                      <a:pPr algn="ctr" fontAlgn="b"/>
                      <a:r>
                        <a:rPr lang="en-US" sz="1400" b="0" u="none" strike="noStrike" dirty="0">
                          <a:effectLst/>
                        </a:rPr>
                        <a:t>Training </a:t>
                      </a:r>
                      <a:r>
                        <a:rPr lang="en-US" sz="1400" b="0" u="none" strike="noStrike" dirty="0" smtClean="0">
                          <a:effectLst/>
                        </a:rPr>
                        <a:t>Time(seconds)</a:t>
                      </a:r>
                      <a:endParaRPr lang="en-US" sz="1400" b="0" i="0" u="none" strike="noStrike" dirty="0">
                        <a:solidFill>
                          <a:srgbClr val="000000"/>
                        </a:solidFill>
                        <a:effectLst/>
                        <a:latin typeface="Calibri" charset="0"/>
                      </a:endParaRPr>
                    </a:p>
                  </a:txBody>
                  <a:tcPr marL="12700" marR="12700" marT="12700" marB="0" anchor="b"/>
                </a:tc>
                <a:tc>
                  <a:txBody>
                    <a:bodyPr/>
                    <a:lstStyle/>
                    <a:p>
                      <a:pPr algn="ctr" fontAlgn="b"/>
                      <a:r>
                        <a:rPr lang="en-US" sz="1400" u="none" strike="noStrike" dirty="0">
                          <a:effectLst/>
                        </a:rPr>
                        <a:t>Best Parameters</a:t>
                      </a:r>
                      <a:endParaRPr lang="en-US" sz="1400" b="0" i="0" u="none" strike="noStrike" dirty="0">
                        <a:solidFill>
                          <a:srgbClr val="000000"/>
                        </a:solidFill>
                        <a:effectLst/>
                        <a:latin typeface="Calibri" charset="0"/>
                      </a:endParaRPr>
                    </a:p>
                  </a:txBody>
                  <a:tcPr marL="12700" marR="12700" marT="12700" marB="0" anchor="b"/>
                </a:tc>
              </a:tr>
              <a:tr h="481203">
                <a:tc>
                  <a:txBody>
                    <a:bodyPr/>
                    <a:lstStyle/>
                    <a:p>
                      <a:pPr algn="ctr" fontAlgn="b"/>
                      <a:endParaRPr lang="en-US" sz="1200" b="0" i="0" u="none" strike="noStrike">
                        <a:solidFill>
                          <a:srgbClr val="000000"/>
                        </a:solidFill>
                        <a:effectLst/>
                        <a:latin typeface="Calibri" charset="0"/>
                      </a:endParaRPr>
                    </a:p>
                  </a:txBody>
                  <a:tcPr marL="12700" marR="12700" marT="12700" marB="0" anchor="b"/>
                </a:tc>
                <a:tc>
                  <a:txBody>
                    <a:bodyPr/>
                    <a:lstStyle/>
                    <a:p>
                      <a:pPr algn="ctr" fontAlgn="b"/>
                      <a:endParaRPr lang="en-US" sz="1200" b="0" i="0" u="none" strike="noStrike">
                        <a:solidFill>
                          <a:srgbClr val="000000"/>
                        </a:solidFill>
                        <a:effectLst/>
                        <a:latin typeface="Calibri" charset="0"/>
                      </a:endParaRPr>
                    </a:p>
                  </a:txBody>
                  <a:tcPr marL="12700" marR="12700" marT="12700" marB="0" anchor="b"/>
                </a:tc>
                <a:tc>
                  <a:txBody>
                    <a:bodyPr/>
                    <a:lstStyle/>
                    <a:p>
                      <a:pPr algn="ctr" fontAlgn="b"/>
                      <a:endParaRPr lang="en-US" sz="1200" b="0" i="0" u="none" strike="noStrike" dirty="0">
                        <a:solidFill>
                          <a:srgbClr val="000000"/>
                        </a:solidFill>
                        <a:effectLst/>
                        <a:latin typeface="Calibri" charset="0"/>
                      </a:endParaRPr>
                    </a:p>
                  </a:txBody>
                  <a:tcPr marL="12700" marR="12700" marT="12700" marB="0" anchor="b"/>
                </a:tc>
                <a:tc>
                  <a:txBody>
                    <a:bodyPr/>
                    <a:lstStyle/>
                    <a:p>
                      <a:pPr algn="ctr" fontAlgn="b"/>
                      <a:endParaRPr lang="en-US" sz="1200" b="0" i="0" u="none" strike="noStrike">
                        <a:solidFill>
                          <a:srgbClr val="000000"/>
                        </a:solidFill>
                        <a:effectLst/>
                        <a:latin typeface="Calibri" charset="0"/>
                      </a:endParaRPr>
                    </a:p>
                  </a:txBody>
                  <a:tcPr marL="12700" marR="12700" marT="12700" marB="0" anchor="b"/>
                </a:tc>
              </a:tr>
              <a:tr h="481203">
                <a:tc>
                  <a:txBody>
                    <a:bodyPr/>
                    <a:lstStyle/>
                    <a:p>
                      <a:pPr algn="ctr" fontAlgn="b"/>
                      <a:r>
                        <a:rPr lang="en-US" sz="1400" u="none" strike="noStrike" dirty="0">
                          <a:effectLst/>
                        </a:rPr>
                        <a:t>GBM</a:t>
                      </a:r>
                      <a:endParaRPr lang="en-US" sz="1400" b="0" i="0" u="none" strike="noStrike" dirty="0">
                        <a:solidFill>
                          <a:srgbClr val="000000"/>
                        </a:solidFill>
                        <a:effectLst/>
                        <a:latin typeface="Calibri" charset="0"/>
                      </a:endParaRPr>
                    </a:p>
                  </a:txBody>
                  <a:tcPr marL="12700" marR="12700" marT="12700" marB="0" anchor="b"/>
                </a:tc>
                <a:tc>
                  <a:txBody>
                    <a:bodyPr/>
                    <a:lstStyle/>
                    <a:p>
                      <a:pPr algn="ctr" fontAlgn="b"/>
                      <a:r>
                        <a:rPr lang="mr-IN" sz="1400" u="none" strike="noStrike" dirty="0">
                          <a:effectLst/>
                          <a:latin typeface="+mn-lt"/>
                        </a:rPr>
                        <a:t>40.83%</a:t>
                      </a:r>
                      <a:endParaRPr lang="mr-IN" sz="1400" b="0" i="0" u="none" strike="noStrike" dirty="0">
                        <a:solidFill>
                          <a:srgbClr val="000000"/>
                        </a:solidFill>
                        <a:effectLst/>
                        <a:latin typeface="+mn-lt"/>
                      </a:endParaRPr>
                    </a:p>
                  </a:txBody>
                  <a:tcPr marL="12700" marR="12700" marT="12700" marB="0" anchor="b"/>
                </a:tc>
                <a:tc>
                  <a:txBody>
                    <a:bodyPr/>
                    <a:lstStyle/>
                    <a:p>
                      <a:pPr algn="ctr" fontAlgn="b"/>
                      <a:r>
                        <a:rPr lang="hr-HR" sz="1400" u="none" strike="noStrike" dirty="0">
                          <a:effectLst/>
                        </a:rPr>
                        <a:t>4.04</a:t>
                      </a:r>
                      <a:endParaRPr lang="hr-HR" sz="1400" b="0" i="0" u="none" strike="noStrike" dirty="0">
                        <a:solidFill>
                          <a:srgbClr val="000000"/>
                        </a:solidFill>
                        <a:effectLst/>
                        <a:latin typeface="Calibri" charset="0"/>
                      </a:endParaRPr>
                    </a:p>
                  </a:txBody>
                  <a:tcPr marL="12700" marR="12700" marT="12700" marB="0" anchor="b"/>
                </a:tc>
                <a:tc>
                  <a:txBody>
                    <a:bodyPr/>
                    <a:lstStyle/>
                    <a:p>
                      <a:pPr algn="ctr" fontAlgn="b"/>
                      <a:r>
                        <a:rPr lang="en-US" sz="1400" u="none" strike="noStrike">
                          <a:effectLst/>
                        </a:rPr>
                        <a:t>Shrinkage = 0.06</a:t>
                      </a:r>
                      <a:endParaRPr lang="en-US" sz="1400" b="0" i="0" u="none" strike="noStrike">
                        <a:solidFill>
                          <a:srgbClr val="000000"/>
                        </a:solidFill>
                        <a:effectLst/>
                        <a:latin typeface="Calibri" charset="0"/>
                      </a:endParaRPr>
                    </a:p>
                  </a:txBody>
                  <a:tcPr marL="12700" marR="12700" marT="12700" marB="0" anchor="b"/>
                </a:tc>
              </a:tr>
              <a:tr h="481203">
                <a:tc>
                  <a:txBody>
                    <a:bodyPr/>
                    <a:lstStyle/>
                    <a:p>
                      <a:pPr algn="ctr" fontAlgn="b"/>
                      <a:r>
                        <a:rPr lang="en-US" sz="1400" u="none" strike="noStrike" dirty="0">
                          <a:effectLst/>
                        </a:rPr>
                        <a:t>LDA</a:t>
                      </a:r>
                      <a:endParaRPr lang="en-US" sz="1400" b="0" i="0" u="none" strike="noStrike" dirty="0">
                        <a:solidFill>
                          <a:srgbClr val="000000"/>
                        </a:solidFill>
                        <a:effectLst/>
                        <a:latin typeface="Calibri" charset="0"/>
                      </a:endParaRPr>
                    </a:p>
                  </a:txBody>
                  <a:tcPr marL="12700" marR="12700" marT="12700" marB="0" anchor="b"/>
                </a:tc>
                <a:tc>
                  <a:txBody>
                    <a:bodyPr/>
                    <a:lstStyle/>
                    <a:p>
                      <a:pPr algn="ctr" fontAlgn="b"/>
                      <a:r>
                        <a:rPr lang="mr-IN" sz="1400" u="none" strike="noStrike" dirty="0">
                          <a:effectLst/>
                          <a:latin typeface="+mn-lt"/>
                        </a:rPr>
                        <a:t>36.93%</a:t>
                      </a:r>
                      <a:endParaRPr lang="mr-IN" sz="1400" b="0" i="0" u="none" strike="noStrike" dirty="0">
                        <a:solidFill>
                          <a:srgbClr val="000000"/>
                        </a:solidFill>
                        <a:effectLst/>
                        <a:latin typeface="+mn-lt"/>
                      </a:endParaRPr>
                    </a:p>
                  </a:txBody>
                  <a:tcPr marL="12700" marR="12700" marT="12700" marB="0" anchor="b"/>
                </a:tc>
                <a:tc>
                  <a:txBody>
                    <a:bodyPr/>
                    <a:lstStyle/>
                    <a:p>
                      <a:pPr algn="ctr" fontAlgn="b"/>
                      <a:r>
                        <a:rPr lang="pt-BR" sz="1400" u="none" strike="noStrike" dirty="0">
                          <a:effectLst/>
                        </a:rPr>
                        <a:t>0.05</a:t>
                      </a:r>
                      <a:endParaRPr lang="pt-BR" sz="1400" b="0" i="0" u="none" strike="noStrike" dirty="0">
                        <a:solidFill>
                          <a:srgbClr val="000000"/>
                        </a:solidFill>
                        <a:effectLst/>
                        <a:latin typeface="Calibri" charset="0"/>
                      </a:endParaRPr>
                    </a:p>
                  </a:txBody>
                  <a:tcPr marL="12700" marR="12700" marT="12700" marB="0" anchor="b"/>
                </a:tc>
                <a:tc>
                  <a:txBody>
                    <a:bodyPr/>
                    <a:lstStyle/>
                    <a:p>
                      <a:pPr algn="ctr" fontAlgn="b"/>
                      <a:r>
                        <a:rPr lang="en-US" sz="1400" b="0" i="0" u="none" strike="noStrike" dirty="0" smtClean="0">
                          <a:solidFill>
                            <a:schemeClr val="dk1"/>
                          </a:solidFill>
                          <a:effectLst/>
                          <a:latin typeface="+mn-lt"/>
                        </a:rPr>
                        <a:t>NA</a:t>
                      </a:r>
                      <a:endParaRPr lang="en-US" sz="1400" b="0" i="0" u="none" strike="noStrike" dirty="0">
                        <a:solidFill>
                          <a:srgbClr val="000000"/>
                        </a:solidFill>
                        <a:effectLst/>
                        <a:latin typeface="Calibri" charset="0"/>
                      </a:endParaRPr>
                    </a:p>
                  </a:txBody>
                  <a:tcPr marL="12700" marR="12700" marT="12700" marB="0" anchor="b"/>
                </a:tc>
              </a:tr>
              <a:tr h="481203">
                <a:tc>
                  <a:txBody>
                    <a:bodyPr/>
                    <a:lstStyle/>
                    <a:p>
                      <a:pPr algn="ctr" fontAlgn="b"/>
                      <a:r>
                        <a:rPr lang="en-US" sz="1400" u="none" strike="noStrike" dirty="0">
                          <a:effectLst/>
                        </a:rPr>
                        <a:t>SVM</a:t>
                      </a:r>
                      <a:endParaRPr lang="en-US" sz="1400" b="0" i="0" u="none" strike="noStrike" dirty="0">
                        <a:solidFill>
                          <a:srgbClr val="000000"/>
                        </a:solidFill>
                        <a:effectLst/>
                        <a:latin typeface="Calibri" charset="0"/>
                      </a:endParaRPr>
                    </a:p>
                  </a:txBody>
                  <a:tcPr marL="12700" marR="12700" marT="12700" marB="0" anchor="b"/>
                </a:tc>
                <a:tc>
                  <a:txBody>
                    <a:bodyPr/>
                    <a:lstStyle/>
                    <a:p>
                      <a:pPr algn="ctr" fontAlgn="b"/>
                      <a:r>
                        <a:rPr lang="mr-IN" sz="1400" u="none" strike="noStrike" dirty="0">
                          <a:effectLst/>
                          <a:latin typeface="+mn-lt"/>
                        </a:rPr>
                        <a:t>36.83%</a:t>
                      </a:r>
                      <a:endParaRPr lang="mr-IN" sz="1400" b="0" i="0" u="none" strike="noStrike" dirty="0">
                        <a:solidFill>
                          <a:srgbClr val="000000"/>
                        </a:solidFill>
                        <a:effectLst/>
                        <a:latin typeface="+mn-lt"/>
                      </a:endParaRPr>
                    </a:p>
                  </a:txBody>
                  <a:tcPr marL="12700" marR="12700" marT="12700" marB="0" anchor="b"/>
                </a:tc>
                <a:tc>
                  <a:txBody>
                    <a:bodyPr/>
                    <a:lstStyle/>
                    <a:p>
                      <a:pPr algn="ctr" fontAlgn="b"/>
                      <a:r>
                        <a:rPr lang="hr-HR" sz="1400" u="none" strike="noStrike">
                          <a:effectLst/>
                        </a:rPr>
                        <a:t>4.25</a:t>
                      </a:r>
                      <a:endParaRPr lang="hr-HR" sz="1400" b="0" i="0" u="none" strike="noStrike">
                        <a:solidFill>
                          <a:srgbClr val="000000"/>
                        </a:solidFill>
                        <a:effectLst/>
                        <a:latin typeface="Calibri" charset="0"/>
                      </a:endParaRPr>
                    </a:p>
                  </a:txBody>
                  <a:tcPr marL="12700" marR="12700" marT="12700" marB="0" anchor="b"/>
                </a:tc>
                <a:tc>
                  <a:txBody>
                    <a:bodyPr/>
                    <a:lstStyle/>
                    <a:p>
                      <a:pPr algn="ctr" fontAlgn="b"/>
                      <a:r>
                        <a:rPr lang="it-IT" sz="1400" u="none" strike="noStrike" dirty="0">
                          <a:effectLst/>
                        </a:rPr>
                        <a:t>Gamma = 0.1</a:t>
                      </a:r>
                      <a:endParaRPr lang="it-IT" sz="1400" b="0" i="0" u="none" strike="noStrike" dirty="0">
                        <a:solidFill>
                          <a:srgbClr val="000000"/>
                        </a:solidFill>
                        <a:effectLst/>
                        <a:latin typeface="Calibri" charset="0"/>
                      </a:endParaRPr>
                    </a:p>
                  </a:txBody>
                  <a:tcPr marL="12700" marR="12700" marT="12700" marB="0" anchor="b"/>
                </a:tc>
              </a:tr>
              <a:tr h="481203">
                <a:tc>
                  <a:txBody>
                    <a:bodyPr/>
                    <a:lstStyle/>
                    <a:p>
                      <a:pPr algn="ctr" fontAlgn="b"/>
                      <a:r>
                        <a:rPr lang="en-US" sz="1400" u="none" strike="noStrike" dirty="0">
                          <a:effectLst/>
                        </a:rPr>
                        <a:t>RF</a:t>
                      </a:r>
                      <a:endParaRPr lang="en-US" sz="1400" b="0" i="0" u="none" strike="noStrike" dirty="0">
                        <a:solidFill>
                          <a:srgbClr val="000000"/>
                        </a:solidFill>
                        <a:effectLst/>
                        <a:latin typeface="Calibri" charset="0"/>
                      </a:endParaRPr>
                    </a:p>
                  </a:txBody>
                  <a:tcPr marL="12700" marR="12700" marT="12700" marB="0" anchor="b"/>
                </a:tc>
                <a:tc>
                  <a:txBody>
                    <a:bodyPr/>
                    <a:lstStyle/>
                    <a:p>
                      <a:pPr algn="ctr" fontAlgn="b"/>
                      <a:r>
                        <a:rPr lang="mr-IN" sz="1400" u="none" strike="noStrike" dirty="0">
                          <a:effectLst/>
                          <a:latin typeface="+mn-lt"/>
                        </a:rPr>
                        <a:t>35.60%</a:t>
                      </a:r>
                      <a:endParaRPr lang="mr-IN" sz="1400" b="0" i="0" u="none" strike="noStrike" dirty="0">
                        <a:solidFill>
                          <a:srgbClr val="000000"/>
                        </a:solidFill>
                        <a:effectLst/>
                        <a:latin typeface="+mn-lt"/>
                      </a:endParaRPr>
                    </a:p>
                  </a:txBody>
                  <a:tcPr marL="12700" marR="12700" marT="12700" marB="0" anchor="b"/>
                </a:tc>
                <a:tc>
                  <a:txBody>
                    <a:bodyPr/>
                    <a:lstStyle/>
                    <a:p>
                      <a:pPr algn="ctr" fontAlgn="b"/>
                      <a:r>
                        <a:rPr lang="hr-HR" sz="1400" u="none" strike="noStrike">
                          <a:effectLst/>
                        </a:rPr>
                        <a:t>66.72</a:t>
                      </a:r>
                      <a:endParaRPr lang="hr-HR" sz="1400" b="0" i="0" u="none" strike="noStrike">
                        <a:solidFill>
                          <a:srgbClr val="000000"/>
                        </a:solidFill>
                        <a:effectLst/>
                        <a:latin typeface="Calibri" charset="0"/>
                      </a:endParaRPr>
                    </a:p>
                  </a:txBody>
                  <a:tcPr marL="12700" marR="12700" marT="12700" marB="0" anchor="b"/>
                </a:tc>
                <a:tc>
                  <a:txBody>
                    <a:bodyPr/>
                    <a:lstStyle/>
                    <a:p>
                      <a:pPr algn="ctr" fontAlgn="b"/>
                      <a:r>
                        <a:rPr lang="en-US" sz="1400" u="none" strike="noStrike" dirty="0" err="1">
                          <a:effectLst/>
                        </a:rPr>
                        <a:t>mtry</a:t>
                      </a:r>
                      <a:r>
                        <a:rPr lang="en-US" sz="1400" u="none" strike="noStrike" dirty="0">
                          <a:effectLst/>
                        </a:rPr>
                        <a:t>= 20, trees = 2000 </a:t>
                      </a:r>
                      <a:endParaRPr lang="en-US" sz="1400" b="0" i="0" u="none" strike="noStrike" dirty="0">
                        <a:solidFill>
                          <a:srgbClr val="000000"/>
                        </a:solidFill>
                        <a:effectLst/>
                        <a:latin typeface="Calibri" charset="0"/>
                      </a:endParaRPr>
                    </a:p>
                  </a:txBody>
                  <a:tcPr marL="12700" marR="12700" marT="12700" marB="0" anchor="b"/>
                </a:tc>
              </a:tr>
            </a:tbl>
          </a:graphicData>
        </a:graphic>
      </p:graphicFrame>
    </p:spTree>
    <p:extLst>
      <p:ext uri="{BB962C8B-B14F-4D97-AF65-F5344CB8AC3E}">
        <p14:creationId xmlns:p14="http://schemas.microsoft.com/office/powerpoint/2010/main" val="2737075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96" y="0"/>
            <a:ext cx="5002340" cy="1609344"/>
          </a:xfrm>
        </p:spPr>
        <p:txBody>
          <a:bodyPr>
            <a:normAutofit/>
          </a:bodyPr>
          <a:lstStyle/>
          <a:p>
            <a:r>
              <a:rPr lang="en-US" sz="4800" dirty="0" smtClean="0"/>
              <a:t>Model Selection</a:t>
            </a:r>
            <a:endParaRPr lang="en-US" sz="4800" dirty="0"/>
          </a:p>
        </p:txBody>
      </p:sp>
      <p:pic>
        <p:nvPicPr>
          <p:cNvPr id="4" name="Content Placeholder 3"/>
          <p:cNvPicPr>
            <a:picLocks noGrp="1" noChangeAspect="1"/>
          </p:cNvPicPr>
          <p:nvPr>
            <p:ph idx="1"/>
          </p:nvPr>
        </p:nvPicPr>
        <p:blipFill>
          <a:blip r:embed="rId2"/>
          <a:stretch>
            <a:fillRect/>
          </a:stretch>
        </p:blipFill>
        <p:spPr>
          <a:xfrm>
            <a:off x="285749" y="1434750"/>
            <a:ext cx="5078732" cy="4580918"/>
          </a:xfrm>
          <a:prstGeom prst="rect">
            <a:avLst/>
          </a:prstGeom>
        </p:spPr>
      </p:pic>
      <p:sp>
        <p:nvSpPr>
          <p:cNvPr id="6" name="TextBox 5"/>
          <p:cNvSpPr txBox="1"/>
          <p:nvPr/>
        </p:nvSpPr>
        <p:spPr>
          <a:xfrm>
            <a:off x="4050032" y="1048796"/>
            <a:ext cx="2400300" cy="369332"/>
          </a:xfrm>
          <a:prstGeom prst="rect">
            <a:avLst/>
          </a:prstGeom>
          <a:noFill/>
        </p:spPr>
        <p:txBody>
          <a:bodyPr wrap="square" rtlCol="0">
            <a:spAutoFit/>
          </a:bodyPr>
          <a:lstStyle/>
          <a:p>
            <a:r>
              <a:rPr lang="en-US" i="1" dirty="0" smtClean="0">
                <a:solidFill>
                  <a:schemeClr val="accent1"/>
                </a:solidFill>
              </a:rPr>
              <a:t>--Using CNN features</a:t>
            </a:r>
            <a:endParaRPr lang="en-US" i="1" dirty="0">
              <a:solidFill>
                <a:schemeClr val="accent1"/>
              </a:solidFill>
            </a:endParaRPr>
          </a:p>
        </p:txBody>
      </p:sp>
      <p:sp>
        <p:nvSpPr>
          <p:cNvPr id="8" name="TextBox 7"/>
          <p:cNvSpPr txBox="1"/>
          <p:nvPr/>
        </p:nvSpPr>
        <p:spPr>
          <a:xfrm>
            <a:off x="1371600" y="6015668"/>
            <a:ext cx="2743200" cy="369332"/>
          </a:xfrm>
          <a:prstGeom prst="rect">
            <a:avLst/>
          </a:prstGeom>
          <a:noFill/>
        </p:spPr>
        <p:txBody>
          <a:bodyPr wrap="square" rtlCol="0">
            <a:spAutoFit/>
          </a:bodyPr>
          <a:lstStyle/>
          <a:p>
            <a:pPr algn="ctr"/>
            <a:r>
              <a:rPr lang="en-US" dirty="0" smtClean="0"/>
              <a:t>Baseline Model</a:t>
            </a:r>
            <a:endParaRPr lang="en-US" dirty="0"/>
          </a:p>
        </p:txBody>
      </p:sp>
      <p:pic>
        <p:nvPicPr>
          <p:cNvPr id="9" name="Picture 8"/>
          <p:cNvPicPr>
            <a:picLocks noChangeAspect="1"/>
          </p:cNvPicPr>
          <p:nvPr/>
        </p:nvPicPr>
        <p:blipFill>
          <a:blip r:embed="rId3"/>
          <a:stretch>
            <a:fillRect/>
          </a:stretch>
        </p:blipFill>
        <p:spPr>
          <a:xfrm>
            <a:off x="6450332" y="337066"/>
            <a:ext cx="5903704" cy="5863268"/>
          </a:xfrm>
          <a:prstGeom prst="rect">
            <a:avLst/>
          </a:prstGeom>
        </p:spPr>
      </p:pic>
      <p:sp>
        <p:nvSpPr>
          <p:cNvPr id="10" name="TextBox 9"/>
          <p:cNvSpPr txBox="1"/>
          <p:nvPr/>
        </p:nvSpPr>
        <p:spPr>
          <a:xfrm>
            <a:off x="8107680" y="6200334"/>
            <a:ext cx="2103120" cy="369332"/>
          </a:xfrm>
          <a:prstGeom prst="rect">
            <a:avLst/>
          </a:prstGeom>
          <a:noFill/>
        </p:spPr>
        <p:txBody>
          <a:bodyPr wrap="square" rtlCol="0">
            <a:spAutoFit/>
          </a:bodyPr>
          <a:lstStyle/>
          <a:p>
            <a:pPr algn="ctr"/>
            <a:r>
              <a:rPr lang="en-US" dirty="0" smtClean="0"/>
              <a:t>Random Forest</a:t>
            </a:r>
            <a:endParaRPr lang="en-US" dirty="0"/>
          </a:p>
        </p:txBody>
      </p:sp>
    </p:spTree>
    <p:extLst>
      <p:ext uri="{BB962C8B-B14F-4D97-AF65-F5344CB8AC3E}">
        <p14:creationId xmlns:p14="http://schemas.microsoft.com/office/powerpoint/2010/main" val="43613306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1645</TotalTime>
  <Words>313</Words>
  <Application>Microsoft Macintosh PowerPoint</Application>
  <PresentationFormat>Widescreen</PresentationFormat>
  <Paragraphs>121</Paragraphs>
  <Slides>13</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Calibri</vt:lpstr>
      <vt:lpstr>DengXian</vt:lpstr>
      <vt:lpstr>Mangal</vt:lpstr>
      <vt:lpstr>Rockwell</vt:lpstr>
      <vt:lpstr>Rockwell Condensed</vt:lpstr>
      <vt:lpstr>Rockwell Extra Bold</vt:lpstr>
      <vt:lpstr>Wingdings</vt:lpstr>
      <vt:lpstr>方正姚体</vt:lpstr>
      <vt:lpstr>Arial</vt:lpstr>
      <vt:lpstr>Wood Type</vt:lpstr>
      <vt:lpstr>   Project: Dogs, Fried Chicken or Blueberry Muffins?  </vt:lpstr>
      <vt:lpstr>Introduction</vt:lpstr>
      <vt:lpstr>Project PIPELINE</vt:lpstr>
      <vt:lpstr>Feature Extraction</vt:lpstr>
      <vt:lpstr>Our MODELs</vt:lpstr>
      <vt:lpstr>Model selection</vt:lpstr>
      <vt:lpstr>Model Selection</vt:lpstr>
      <vt:lpstr>Results</vt:lpstr>
      <vt:lpstr>Model Selection</vt:lpstr>
      <vt:lpstr>Results</vt:lpstr>
      <vt:lpstr>Best Model--CNN</vt:lpstr>
      <vt:lpstr>Best Model--cnn</vt:lpstr>
      <vt:lpstr>Codes</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Project: Dogs, Fried Chicken or Blueberry Muffins?  </dc:title>
  <dc:creator>ZhangYi</dc:creator>
  <cp:lastModifiedBy>ZhangYi</cp:lastModifiedBy>
  <cp:revision>66</cp:revision>
  <dcterms:created xsi:type="dcterms:W3CDTF">2017-10-31T17:22:00Z</dcterms:created>
  <dcterms:modified xsi:type="dcterms:W3CDTF">2017-11-01T20:47:10Z</dcterms:modified>
</cp:coreProperties>
</file>